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82" r:id="rId3"/>
    <p:sldId id="281" r:id="rId4"/>
    <p:sldId id="284" r:id="rId5"/>
    <p:sldId id="287" r:id="rId6"/>
    <p:sldId id="288" r:id="rId7"/>
    <p:sldId id="285" r:id="rId8"/>
    <p:sldId id="286" r:id="rId9"/>
    <p:sldId id="289" r:id="rId10"/>
    <p:sldId id="290" r:id="rId11"/>
    <p:sldId id="291" r:id="rId12"/>
    <p:sldId id="299" r:id="rId13"/>
    <p:sldId id="292" r:id="rId14"/>
    <p:sldId id="293" r:id="rId15"/>
    <p:sldId id="294" r:id="rId16"/>
    <p:sldId id="295" r:id="rId17"/>
    <p:sldId id="296" r:id="rId18"/>
    <p:sldId id="278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C00000"/>
    <a:srgbClr val="FF0048"/>
    <a:srgbClr val="640000"/>
    <a:srgbClr val="DD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6" autoAdjust="0"/>
    <p:restoredTop sz="85842" autoAdjust="0"/>
  </p:normalViewPr>
  <p:slideViewPr>
    <p:cSldViewPr snapToGrid="0">
      <p:cViewPr varScale="1">
        <p:scale>
          <a:sx n="71" d="100"/>
          <a:sy n="71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3CFFD-D53C-4B48-986E-D3340262F2C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F3199-5C93-4D92-BFEC-B543F7F2D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4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9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2020 году, учащиеся начали работу над проектом по городу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Мурино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для участия  во всероссийском конкурсе 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love Russia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Ребятам предстоит большая работа по изучению города, первым этапом работы была экскурсия по городу и его старым районам.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4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Май 2019 года фото-ориентирование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Муринском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парке в Калининском районе города Санкт-Петербурга.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88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ПВД (поход выходного дня) в сентябре 2018 года, на Кузьмоловский карьер, во Всеволожском районе.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57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ПВД «Дорога жизни», посвященный Победе в ВОВ. По маршруту от поселка Ваганово, до железнодорожной станции Ладожское озеро,  с посещением музея «Дорога жизни».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3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Самым крупным и запоминающимся выездом для ребят был двухдневный поход в конце учебного 2018-2019 года, к каньону реки Лава, в Кировском районе, Ленинградской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16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мае 2020 года, для учащихся 7 класса, запланирован ПВД по линии Маннергейма,  где учащиеся познакомятся с местами исторических боёв времён Советско-финской войны 1939-1940 годов.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47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Любой выезд учащихся подкреплён теоретическими занятиями. Конечно, без теории часто нельзя обойтись, но она тут же должна быть подкреплена практикой, большинство занятий по туристско-краеведческой деятельности должны если не полностью, то частично содержать практическую деятельность. Здесь очень важно проводить работу в классе совместно с родителями, чтобы заручиться поддержкой и получить помощь в организации выездов  для учащихся класса.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организации краеведческой деятельности, начинающие юные туристы-краеведы получат знания о крае, где живут, изучат и исследуют Ленинградскую область, её районы, исторические и природные объекты.  Получат первые туристические навыки, которые в дальнейшем многие из них смогут применить в  серьёзных туристских походах. Также знания, полученные ребятами на занятиях (как теоретических, так и практических) пригодятся им в жизни.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00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Спасиб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8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Школьное географическое краеведение является важной частью учебного и воспитательного процесса в Ленинградской области.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Теоретические знания и практические занятия, связанные с  изучением Ленинградской области, создают благоприятную основу для воспитания у учащихся любви к родной природе, земле, своему краю.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8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 важна туристско-краеведческая деятельность на базе новых школ, в новых заселяемых районах Ленинградской области, приближенных к городу Санкт-Петербургу, т.к. большая часть населения являются мигрантами с разных уголков нашей страны, и Ленинградская область не является для них родным регионом. Одна из таких школ – МОБУ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Муринская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СОШ №3», которая открыла свои двери для учащихся в 2018 году. Она  является молодой школой Всеволожского района, на территории с активной застройкой.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базе МОБУ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Муринская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СОШ №3», в 7 классе организована туристско-краеведческая деятельность классным руководителем при поддержке родительского комитета и активных, заинтересованных родителей.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0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Изучение региона, в котором проживают учащиеся, ведётся в разных направлениях: это классные часы, посвященные Ленинградской области и Всеволожскому району, экскурсии, выезды и ПВД (походы выходного дня), совместно с инструктором по туризму.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в краеведческих играх.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2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Поездки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достопримечательностям ЛО.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Ивангород.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Крепость Копорье.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Т.к. территориально школа находится рядом с Санкт-Петербургом, то краеведческая деятельность включает в себя изучение не только Всеволожского района, но и города Федерального значения, как центра Ленинградской области.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9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поддержке родительского комитета на протяжении двух лет, учащиеся посетили музеи Санкт-Петербурга.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0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с познавательными экскурсиями исследовали исторический центр города.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0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руководством родителей организовали  крупный проект  «Медный всадник: от памятника до гимна», оформили первый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видео-ролик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регионе, где живут, для этого они съездили в образовательное путешествие, искали самостоятельно информацию, писали тексты, и начитывали их, подбирали иллюстрации города.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3199-5C93-4D92-BFEC-B543F7F2DAB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456" y="310895"/>
            <a:ext cx="8631935" cy="422452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Организация туристско-краеведческой деятельности</a:t>
            </a:r>
            <a:br>
              <a:rPr lang="ru-RU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на базе </a:t>
            </a:r>
            <a:br>
              <a:rPr lang="ru-RU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МОБУ «</a:t>
            </a:r>
            <a:r>
              <a:rPr lang="ru-RU" sz="4000" b="1" dirty="0" err="1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Муринской</a:t>
            </a:r>
            <a:r>
              <a:rPr lang="ru-RU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СОШ № 3»</a:t>
            </a:r>
            <a:br>
              <a:rPr lang="ru-RU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0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38144" cy="376732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Проект </a:t>
            </a:r>
            <a:br>
              <a:rPr lang="ru-RU" sz="3200" b="1" i="1" dirty="0" smtClean="0"/>
            </a:br>
            <a:r>
              <a:rPr lang="ru-RU" sz="3200" b="1" i="1" dirty="0" smtClean="0"/>
              <a:t>«Город </a:t>
            </a:r>
            <a:r>
              <a:rPr lang="ru-RU" sz="3200" b="1" i="1" dirty="0" err="1" smtClean="0"/>
              <a:t>Мурино</a:t>
            </a:r>
            <a:r>
              <a:rPr lang="ru-RU" sz="3200" b="1" i="1" dirty="0" smtClean="0"/>
              <a:t>»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Всероссийский конкурс </a:t>
            </a:r>
            <a:r>
              <a:rPr lang="ru-RU" sz="3200" b="1" i="1" dirty="0" smtClean="0">
                <a:solidFill>
                  <a:srgbClr val="FF0000"/>
                </a:solidFill>
              </a:rPr>
              <a:t>«</a:t>
            </a:r>
            <a:r>
              <a:rPr lang="en-US" sz="3200" b="1" i="1" dirty="0" smtClean="0">
                <a:solidFill>
                  <a:srgbClr val="FF0000"/>
                </a:solidFill>
              </a:rPr>
              <a:t>I love Russia</a:t>
            </a:r>
            <a:r>
              <a:rPr lang="ru-RU" sz="3200" b="1" i="1" dirty="0" smtClean="0">
                <a:solidFill>
                  <a:srgbClr val="FF0000"/>
                </a:solidFill>
              </a:rPr>
              <a:t>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марина\Desktop\ШКОЛА\Y7dTv0OkPn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024" y="-1"/>
            <a:ext cx="5522976" cy="3697805"/>
          </a:xfrm>
          <a:prstGeom prst="rect">
            <a:avLst/>
          </a:prstGeom>
          <a:noFill/>
        </p:spPr>
      </p:pic>
      <p:pic>
        <p:nvPicPr>
          <p:cNvPr id="8" name="Picture 3" descr="C:\Users\марина\Desktop\ШКОЛА\X_i7Z4kxB8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8768"/>
            <a:ext cx="4479599" cy="2999232"/>
          </a:xfrm>
          <a:prstGeom prst="rect">
            <a:avLst/>
          </a:prstGeom>
          <a:noFill/>
        </p:spPr>
      </p:pic>
      <p:pic>
        <p:nvPicPr>
          <p:cNvPr id="12292" name="Picture 4" descr="C:\Users\марина\Desktop\ШКОЛА\2dnshUa5Kz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401" y="3858768"/>
            <a:ext cx="4479599" cy="2999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фото 2\фото\IMG-20190528-WA0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85616"/>
            <a:ext cx="4096511" cy="3072384"/>
          </a:xfrm>
          <a:prstGeom prst="rect">
            <a:avLst/>
          </a:prstGeom>
          <a:noFill/>
        </p:spPr>
      </p:pic>
      <p:pic>
        <p:nvPicPr>
          <p:cNvPr id="8" name="Picture 3" descr="C:\Users\марина\Desktop\фото 2\фото\IMG-20190528-WA0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849" y="4169665"/>
            <a:ext cx="4775152" cy="2688336"/>
          </a:xfrm>
          <a:prstGeom prst="rect">
            <a:avLst/>
          </a:prstGeom>
          <a:noFill/>
        </p:spPr>
      </p:pic>
      <p:pic>
        <p:nvPicPr>
          <p:cNvPr id="14" name="Picture 5" descr="C:\Users\марина\Desktop\ШКОЛА\20200324_1324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621" y="572794"/>
            <a:ext cx="4259379" cy="3194534"/>
          </a:xfrm>
          <a:prstGeom prst="rect">
            <a:avLst/>
          </a:prstGeom>
          <a:noFill/>
        </p:spPr>
      </p:pic>
      <p:pic>
        <p:nvPicPr>
          <p:cNvPr id="9222" name="Picture 6" descr="C:\Users\марина\Desktop\ШКОЛА\20200324_1324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794"/>
            <a:ext cx="3893619" cy="2920214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122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>Фото-ориентирование</a:t>
            </a:r>
            <a:br>
              <a:rPr kumimoji="0" lang="ru-RU" sz="96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17" name="Picture 4" descr="C:\Users\марина\Desktop\ШКОЛА\20200324_1324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3030">
            <a:off x="2765259" y="3226290"/>
            <a:ext cx="3573652" cy="132302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14400" y="3054096"/>
            <a:ext cx="1353312" cy="523220"/>
          </a:xfrm>
          <a:prstGeom prst="rect">
            <a:avLst/>
          </a:prstGeom>
          <a:solidFill>
            <a:srgbClr val="FAFAF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Карта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24016" y="774192"/>
            <a:ext cx="1091184" cy="523220"/>
          </a:xfrm>
          <a:prstGeom prst="rect">
            <a:avLst/>
          </a:prstGeom>
          <a:solidFill>
            <a:srgbClr val="FAFAF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КПП</a:t>
            </a:r>
            <a:endParaRPr lang="ru-RU" sz="28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6492240" y="1408176"/>
            <a:ext cx="18288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687568" y="1755648"/>
            <a:ext cx="1005840" cy="5669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13706" y="512483"/>
            <a:ext cx="2342776" cy="1317812"/>
          </a:xfrm>
          <a:ln w="1905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806277" y="1"/>
            <a:ext cx="400051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</a:t>
            </a:r>
          </a:p>
        </p:txBody>
      </p:sp>
      <p:pic>
        <p:nvPicPr>
          <p:cNvPr id="7" name="Объект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3" y="5210462"/>
            <a:ext cx="1632029" cy="16320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376101" y="6273226"/>
            <a:ext cx="43702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Объект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47280" y="2949494"/>
            <a:ext cx="2426449" cy="13648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7778066" y="2401236"/>
            <a:ext cx="43702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Объект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5376" y="3776345"/>
            <a:ext cx="2544595" cy="1431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1683114" y="3182161"/>
            <a:ext cx="41117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</a:p>
        </p:txBody>
      </p:sp>
      <p:pic>
        <p:nvPicPr>
          <p:cNvPr id="24" name="Объект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2757" y="694168"/>
            <a:ext cx="2953905" cy="16615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2753403" y="34291"/>
            <a:ext cx="410624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Объект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27859" y="538861"/>
            <a:ext cx="2351100" cy="13224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4433476" y="14983"/>
            <a:ext cx="43702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2908" y="555883"/>
            <a:ext cx="2384416" cy="1341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9" name="Прямоугольник 28"/>
          <p:cNvSpPr/>
          <p:nvPr/>
        </p:nvSpPr>
        <p:spPr>
          <a:xfrm>
            <a:off x="55027" y="48002"/>
            <a:ext cx="36588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</a:t>
            </a:r>
          </a:p>
        </p:txBody>
      </p:sp>
      <p:pic>
        <p:nvPicPr>
          <p:cNvPr id="32" name="Объект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68701" y="3079116"/>
            <a:ext cx="2608159" cy="14670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-1197" y="2469493"/>
            <a:ext cx="38839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50856" y="548753"/>
            <a:ext cx="2508580" cy="14110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7209534" y="-1"/>
            <a:ext cx="43702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567" y="5016357"/>
            <a:ext cx="1827377" cy="1827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7" name="Прямоугольник 36"/>
          <p:cNvSpPr/>
          <p:nvPr/>
        </p:nvSpPr>
        <p:spPr>
          <a:xfrm>
            <a:off x="7291281" y="6285965"/>
            <a:ext cx="43702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0" name="Объект 3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03183" y="4901963"/>
            <a:ext cx="2442010" cy="1373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1" name="Прямоугольник 40"/>
          <p:cNvSpPr/>
          <p:nvPr/>
        </p:nvSpPr>
        <p:spPr>
          <a:xfrm>
            <a:off x="6921587" y="4302394"/>
            <a:ext cx="32792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40041" y="1981625"/>
            <a:ext cx="2665741" cy="1499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3" name="Прямоугольник 42"/>
          <p:cNvSpPr/>
          <p:nvPr/>
        </p:nvSpPr>
        <p:spPr>
          <a:xfrm>
            <a:off x="4619310" y="3561251"/>
            <a:ext cx="41888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4" name="Объект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05588" y="4795301"/>
            <a:ext cx="2594221" cy="1459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Прямоугольник 44"/>
          <p:cNvSpPr/>
          <p:nvPr/>
        </p:nvSpPr>
        <p:spPr>
          <a:xfrm>
            <a:off x="4519189" y="6225009"/>
            <a:ext cx="41888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92192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D:\Фотографии\Школа\2018-19\Кузьмолово 06.10.18\20181006_1636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7368"/>
            <a:ext cx="3694176" cy="2770632"/>
          </a:xfrm>
          <a:prstGeom prst="rect">
            <a:avLst/>
          </a:prstGeom>
          <a:noFill/>
        </p:spPr>
      </p:pic>
      <p:pic>
        <p:nvPicPr>
          <p:cNvPr id="6147" name="Picture 3" descr="D:\Фотографии\Школа\2018-19\Кузьмолово 06.10.18\20181006_164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80888" y="509017"/>
            <a:ext cx="4072130" cy="3054097"/>
          </a:xfrm>
          <a:prstGeom prst="rect">
            <a:avLst/>
          </a:prstGeom>
          <a:noFill/>
        </p:spPr>
      </p:pic>
      <p:pic>
        <p:nvPicPr>
          <p:cNvPr id="6148" name="Picture 4" descr="D:\Фотографии\Школа\2018-19\Кузьмолово 06.10.18\20181006_1219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03520" cy="3977641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86784" y="4187952"/>
            <a:ext cx="5157216" cy="267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ПВД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«Кузьмоловский карьер»</a:t>
            </a: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Сентябрь 2018 г.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графии\Школа\2018-19\Ладога Дорога жизни 18.05.19\20190518_1223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97578"/>
            <a:ext cx="4480561" cy="3360422"/>
          </a:xfrm>
          <a:prstGeom prst="rect">
            <a:avLst/>
          </a:prstGeom>
          <a:noFill/>
        </p:spPr>
      </p:pic>
      <p:pic>
        <p:nvPicPr>
          <p:cNvPr id="8" name="Picture 3" descr="D:\Фотографии\Школа\2018-19\Ладога Дорога жизни 18.05.19\20190518_1437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017" y="0"/>
            <a:ext cx="4443984" cy="3332988"/>
          </a:xfrm>
          <a:prstGeom prst="rect">
            <a:avLst/>
          </a:prstGeom>
          <a:noFill/>
        </p:spPr>
      </p:pic>
      <p:pic>
        <p:nvPicPr>
          <p:cNvPr id="11" name="Picture 4" descr="D:\Фотографии\Школа\2018-19\Ладога Дорога жизни 18.05.19\20190518_1530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14528" y="414528"/>
            <a:ext cx="3316224" cy="2487168"/>
          </a:xfrm>
          <a:prstGeom prst="rect">
            <a:avLst/>
          </a:prstGeom>
          <a:noFill/>
        </p:spPr>
      </p:pic>
      <p:pic>
        <p:nvPicPr>
          <p:cNvPr id="7173" name="Picture 5" descr="D:\Фотографии\Школа\2018-19\Ладога Дорога жизни 18.05.19\IMG-20190518-WA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343" y="3493008"/>
            <a:ext cx="4486657" cy="3364992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286000" y="0"/>
            <a:ext cx="3749040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ПВД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«Дорога Жизни»</a:t>
            </a: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МАЙ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 г.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марина\Desktop\Camera\20190601_185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016" y="4407408"/>
            <a:ext cx="2900363" cy="2175272"/>
          </a:xfrm>
          <a:prstGeom prst="rect">
            <a:avLst/>
          </a:prstGeom>
          <a:noFill/>
        </p:spPr>
      </p:pic>
      <p:pic>
        <p:nvPicPr>
          <p:cNvPr id="8197" name="Picture 5" descr="C:\Users\марина\Desktop\Camera\20190601_152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705" y="4224528"/>
            <a:ext cx="3511296" cy="2633472"/>
          </a:xfrm>
          <a:prstGeom prst="rect">
            <a:avLst/>
          </a:prstGeom>
          <a:noFill/>
        </p:spPr>
      </p:pic>
      <p:pic>
        <p:nvPicPr>
          <p:cNvPr id="14" name="Picture 3" descr="C:\Users\марина\Desktop\Camera\20190601_1606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59552" y="512064"/>
            <a:ext cx="4096511" cy="3072384"/>
          </a:xfrm>
          <a:prstGeom prst="rect">
            <a:avLst/>
          </a:prstGeom>
          <a:noFill/>
        </p:spPr>
      </p:pic>
      <p:pic>
        <p:nvPicPr>
          <p:cNvPr id="17" name="Picture 6" descr="C:\Users\марина\Desktop\фото 2\фото\IMG-20190601-WA00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50208"/>
            <a:ext cx="2180844" cy="2907792"/>
          </a:xfrm>
          <a:prstGeom prst="rect">
            <a:avLst/>
          </a:prstGeom>
          <a:noFill/>
        </p:spPr>
      </p:pic>
      <p:pic>
        <p:nvPicPr>
          <p:cNvPr id="8199" name="Picture 7" descr="C:\Users\марина\Desktop\фото 2\фото\IMG-20190602-WA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02737" cy="2702053"/>
          </a:xfrm>
          <a:prstGeom prst="rect">
            <a:avLst/>
          </a:prstGeom>
          <a:noFill/>
        </p:spPr>
      </p:pic>
      <p:pic>
        <p:nvPicPr>
          <p:cNvPr id="21" name="Picture 2" descr="C:\Users\марина\Desktop\Camera\20190601_1419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192" y="1444751"/>
            <a:ext cx="3535680" cy="2651761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224528" y="0"/>
            <a:ext cx="4919472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ПВД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«Каньон Лава»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i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Кировский район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марина\Desktop\ШКОЛА\20200324_13331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389120" cy="449884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02336"/>
            <a:ext cx="4882896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ПВД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«Линия Маннергейма»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i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Май 2020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марина\Desktop\ШКОЛА\20200324_13325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32" y="3235014"/>
            <a:ext cx="5687568" cy="33303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марина\Desktop\фото 2\фото\20190527_2352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7056" cy="2907792"/>
          </a:xfrm>
          <a:prstGeom prst="rect">
            <a:avLst/>
          </a:prstGeom>
          <a:noFill/>
        </p:spPr>
      </p:pic>
      <p:pic>
        <p:nvPicPr>
          <p:cNvPr id="9" name="Picture 3" descr="C:\Users\марина\Desktop\фото 2\фото\20190601_2013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15312">
            <a:off x="2872966" y="1036579"/>
            <a:ext cx="6724792" cy="5043594"/>
          </a:xfrm>
          <a:prstGeom prst="rect">
            <a:avLst/>
          </a:prstGeom>
          <a:noFill/>
        </p:spPr>
      </p:pic>
      <p:pic>
        <p:nvPicPr>
          <p:cNvPr id="15364" name="Picture 4" descr="C:\Users\марина\Desktop\фото 2\фото\IMG-20190601-WA00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" y="3084576"/>
            <a:ext cx="2658618" cy="35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1" y="438911"/>
            <a:ext cx="8869679" cy="60533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Работу подготовила:</a:t>
            </a:r>
            <a:b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учитель географии </a:t>
            </a:r>
            <a:r>
              <a:rPr lang="ru-RU" sz="3600" b="1" dirty="0" err="1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Бойцева</a:t>
            </a:r>
            <a: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М.А.</a:t>
            </a:r>
            <a:b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2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МОБУ «</a:t>
            </a:r>
            <a:r>
              <a:rPr lang="ru-RU" sz="2800" b="1" dirty="0" err="1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Муринская</a:t>
            </a:r>
            <a:r>
              <a:rPr lang="ru-RU" sz="2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СОШ №3»</a:t>
            </a:r>
            <a:br>
              <a:rPr lang="ru-RU" sz="2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2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2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en-US" sz="2800" i="1" dirty="0" smtClean="0"/>
              <a:t> </a:t>
            </a:r>
            <a:r>
              <a:rPr lang="en-US" sz="3200" b="1" i="1" dirty="0" smtClean="0"/>
              <a:t>e-mail: boiceva.mari@mail.ru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2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endParaRPr lang="ru-RU" sz="36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0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" y="347472"/>
            <a:ext cx="8625840" cy="6510528"/>
          </a:xfrm>
        </p:spPr>
        <p:txBody>
          <a:bodyPr>
            <a:normAutofit/>
          </a:bodyPr>
          <a:lstStyle/>
          <a:p>
            <a:r>
              <a:rPr lang="ru-RU" b="1" dirty="0" smtClean="0"/>
              <a:t>Литература:</a:t>
            </a:r>
            <a:endParaRPr lang="ru-RU" dirty="0" smtClean="0"/>
          </a:p>
          <a:p>
            <a:r>
              <a:rPr lang="ru-RU" sz="2400" b="1" dirty="0" smtClean="0"/>
              <a:t> </a:t>
            </a:r>
            <a:r>
              <a:rPr lang="ru-RU" sz="2400" dirty="0" smtClean="0"/>
              <a:t>1. Самарина И.А. Основы туристско-экологической деятельности учащихся. </a:t>
            </a:r>
            <a:r>
              <a:rPr lang="ru-RU" sz="2400" dirty="0" err="1" smtClean="0"/>
              <a:t>Учебно</a:t>
            </a:r>
            <a:r>
              <a:rPr lang="ru-RU" sz="2400" dirty="0" smtClean="0"/>
              <a:t>- методическое пособие. – М., </a:t>
            </a:r>
            <a:r>
              <a:rPr lang="ru-RU" sz="2400" dirty="0" err="1" smtClean="0"/>
              <a:t>ФЦДЮТиК</a:t>
            </a:r>
            <a:r>
              <a:rPr lang="ru-RU" sz="2400" dirty="0" smtClean="0"/>
              <a:t>, 2007. – 276 </a:t>
            </a:r>
            <a:r>
              <a:rPr lang="en-US" sz="2400" dirty="0" smtClean="0"/>
              <a:t>c</a:t>
            </a:r>
            <a:r>
              <a:rPr lang="ru-RU" sz="2400" dirty="0" smtClean="0"/>
              <a:t>, </a:t>
            </a:r>
            <a:r>
              <a:rPr lang="ru-RU" sz="2400" dirty="0" err="1" smtClean="0"/>
              <a:t>илл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Усков</a:t>
            </a:r>
            <a:r>
              <a:rPr lang="ru-RU" sz="2400" dirty="0" smtClean="0"/>
              <a:t> А.С. Практика Туристских Путешествий. Учебное пособие по туризму и краеведению. – СПб.: Творческий Учебный Центр «ГЕОС», 1999. – 264 с., </a:t>
            </a:r>
            <a:r>
              <a:rPr lang="ru-RU" sz="2400" dirty="0" err="1" smtClean="0"/>
              <a:t>илл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 Внеклассные мероприятия: 6 класс / Авт.-сост. О.Г. Черных. – М.: ВАКО, 2008. – 256 с. – (Мозаика детского отдыха).</a:t>
            </a:r>
          </a:p>
          <a:p>
            <a:r>
              <a:rPr lang="ru-RU" sz="2400" dirty="0" smtClean="0"/>
              <a:t>4. Ленинградская область: Знаете ли вы? (Учебное пособие). / Сост. В.А. Уланов. – СПб.: Издательство «Паритет», 2011. – 320 с., ил.</a:t>
            </a:r>
          </a:p>
          <a:p>
            <a:r>
              <a:rPr lang="ru-RU" sz="2400" dirty="0" smtClean="0"/>
              <a:t>5. Программно-методические материалы для учителей по географии Санкт-Петербурга и Ленинградской области/ С.В. Васильев, Т.В. Васильева, А.Н. Любарский, Л.В. Тарасова. – М.: Изд-во МГУ, 2008. – 64 с.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ШКОЛА\karta-leningradskoi-oblast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марина\Desktop\ШКОЛА\karta_vsevolozhskij_raj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8736" cy="5755005"/>
          </a:xfrm>
          <a:prstGeom prst="rect">
            <a:avLst/>
          </a:prstGeom>
          <a:noFill/>
        </p:spPr>
      </p:pic>
      <p:pic>
        <p:nvPicPr>
          <p:cNvPr id="8" name="Picture 2" descr="C:\Users\марина\Desktop\ШКОЛА\schule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886" y="3785616"/>
            <a:ext cx="5140114" cy="307238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24144" y="1389888"/>
            <a:ext cx="3675888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2018 год.</a:t>
            </a:r>
            <a:r>
              <a:rPr kumimoji="0" lang="ru-RU" sz="48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368" y="1645920"/>
            <a:ext cx="8211312" cy="46717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800" b="1" dirty="0" smtClean="0"/>
              <a:t>Классные часы</a:t>
            </a:r>
          </a:p>
          <a:p>
            <a:pPr>
              <a:buFontTx/>
              <a:buChar char="-"/>
            </a:pPr>
            <a:r>
              <a:rPr lang="ru-RU" sz="4800" b="1" dirty="0" smtClean="0"/>
              <a:t>Экскурсии</a:t>
            </a:r>
          </a:p>
          <a:p>
            <a:pPr>
              <a:buFontTx/>
              <a:buChar char="-"/>
            </a:pPr>
            <a:r>
              <a:rPr lang="ru-RU" sz="4800" b="1" dirty="0" smtClean="0"/>
              <a:t>Выезды</a:t>
            </a:r>
          </a:p>
          <a:p>
            <a:pPr>
              <a:buFontTx/>
              <a:buChar char="-"/>
            </a:pPr>
            <a:r>
              <a:rPr lang="ru-RU" sz="4800" b="1" dirty="0" smtClean="0"/>
              <a:t>ПВД (походы выходного дня)</a:t>
            </a:r>
            <a:endParaRPr lang="ru-RU" sz="48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245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Туристско-краеведческая деятельность:</a:t>
            </a:r>
            <a:r>
              <a:rPr kumimoji="0" lang="ru-RU" sz="48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графии\Школа\2018-19\Мир краеведения\20181201_121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51760"/>
            <a:ext cx="5608321" cy="4206240"/>
          </a:xfrm>
          <a:prstGeom prst="rect">
            <a:avLst/>
          </a:prstGeom>
          <a:noFill/>
        </p:spPr>
      </p:pic>
      <p:pic>
        <p:nvPicPr>
          <p:cNvPr id="4099" name="Picture 3" descr="D:\Фотографии\Школа\2018-19\Мир краеведения\20181201_102944(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425" y="0"/>
            <a:ext cx="4608575" cy="345643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4242816" cy="303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Г. Всеволожск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>Игра «Мир Краеведения»</a:t>
            </a:r>
            <a:br>
              <a:rPr kumimoji="0" lang="ru-RU" sz="48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графии\Школа\2018-19\Ивангород 2018\20181011_140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42715"/>
            <a:ext cx="4553712" cy="3415285"/>
          </a:xfrm>
          <a:prstGeom prst="rect">
            <a:avLst/>
          </a:prstGeom>
          <a:noFill/>
        </p:spPr>
      </p:pic>
      <p:pic>
        <p:nvPicPr>
          <p:cNvPr id="5123" name="Picture 3" descr="D:\Фотографии\Школа\2018-19\Ивангород 2018\20181012_102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865" y="0"/>
            <a:ext cx="4736592" cy="355244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2064" y="640080"/>
            <a:ext cx="3895344" cy="1792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Ивангород</a:t>
            </a:r>
            <a:r>
              <a:rPr kumimoji="0" lang="ru-RU" sz="96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96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74336" y="4462272"/>
            <a:ext cx="3657600" cy="239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Крепость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Копорье</a:t>
            </a:r>
            <a:r>
              <a:rPr kumimoji="0" lang="ru-RU" sz="48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рина\Desktop\Camera\20191030_1444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09495" y="372618"/>
            <a:ext cx="2980947" cy="2235711"/>
          </a:xfrm>
          <a:prstGeom prst="rect">
            <a:avLst/>
          </a:prstGeom>
          <a:noFill/>
        </p:spPr>
      </p:pic>
      <p:pic>
        <p:nvPicPr>
          <p:cNvPr id="8" name="Picture 2" descr="D:\Фотографии\Школа\2018-19\Лабиринтум\IMG-20181209-WA0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638" y="0"/>
            <a:ext cx="2900362" cy="2175272"/>
          </a:xfrm>
          <a:prstGeom prst="rect">
            <a:avLst/>
          </a:prstGeom>
          <a:noFill/>
        </p:spPr>
      </p:pic>
      <p:pic>
        <p:nvPicPr>
          <p:cNvPr id="11" name="Picture 3" descr="C:\Users\марина\Desktop\ШКОЛА\По следам Сайруса Смит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638" y="4682728"/>
            <a:ext cx="2900362" cy="2175272"/>
          </a:xfrm>
          <a:prstGeom prst="rect">
            <a:avLst/>
          </a:prstGeom>
          <a:noFill/>
        </p:spPr>
      </p:pic>
      <p:pic>
        <p:nvPicPr>
          <p:cNvPr id="14" name="Picture 4" descr="C:\Users\марина\Desktop\ШКОЛА\музей эрерт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62656"/>
            <a:ext cx="2496313" cy="3328417"/>
          </a:xfrm>
          <a:prstGeom prst="rect">
            <a:avLst/>
          </a:prstGeom>
          <a:noFill/>
        </p:spPr>
      </p:pic>
      <p:pic>
        <p:nvPicPr>
          <p:cNvPr id="3077" name="Picture 5" descr="C:\Users\марина\Desktop\ШКОЛА\музей некрас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6767" cy="2322576"/>
          </a:xfrm>
          <a:prstGeom prst="rect">
            <a:avLst/>
          </a:prstGeom>
          <a:noFill/>
        </p:spPr>
      </p:pic>
      <p:pic>
        <p:nvPicPr>
          <p:cNvPr id="18" name="Picture 6" descr="C:\Users\марина\Desktop\ШКОЛА\артилерейский музей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694" y="2328442"/>
            <a:ext cx="2900363" cy="2175272"/>
          </a:xfrm>
          <a:prstGeom prst="rect">
            <a:avLst/>
          </a:prstGeom>
          <a:noFill/>
        </p:spPr>
      </p:pic>
      <p:pic>
        <p:nvPicPr>
          <p:cNvPr id="3079" name="Picture 7" descr="C:\Users\марина\Desktop\ШКОЛА\библиотека ку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8054" y="3435097"/>
            <a:ext cx="2567177" cy="342290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76656" y="0"/>
            <a:ext cx="2340864" cy="402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Музей Некрасова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0"/>
            <a:ext cx="246278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Музей </a:t>
            </a:r>
            <a:r>
              <a:rPr lang="ru-RU" sz="2000" b="1" dirty="0" err="1" smtClean="0"/>
              <a:t>Лабиринтум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69920" y="274320"/>
            <a:ext cx="234086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Музей Достоевского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078480"/>
            <a:ext cx="2340864" cy="402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Музей </a:t>
            </a:r>
            <a:r>
              <a:rPr lang="ru-RU" sz="2000" b="1" dirty="0" err="1" smtClean="0"/>
              <a:t>Эрарта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32176" y="3535680"/>
            <a:ext cx="2340864" cy="402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Библиотека «Куб»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94832" y="2420112"/>
            <a:ext cx="288340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Артиллерийский музей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25312" y="4687824"/>
            <a:ext cx="321868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 следам </a:t>
            </a:r>
            <a:r>
              <a:rPr lang="ru-RU" sz="2000" b="1" dirty="0" err="1" smtClean="0"/>
              <a:t>Сайруса</a:t>
            </a:r>
            <a:r>
              <a:rPr lang="ru-RU" sz="2000" b="1" dirty="0" smtClean="0"/>
              <a:t> Смита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6 А\20181228_1939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91327" cy="3968496"/>
          </a:xfrm>
          <a:prstGeom prst="rect">
            <a:avLst/>
          </a:prstGeom>
          <a:noFill/>
        </p:spPr>
      </p:pic>
      <p:pic>
        <p:nvPicPr>
          <p:cNvPr id="1028" name="Picture 4" descr="C:\Users\марина\Desktop\6 А\20181228_200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119" y="3291840"/>
            <a:ext cx="4754881" cy="356616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504688" y="0"/>
            <a:ext cx="3639312" cy="267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Дворцовая площадь</a:t>
            </a:r>
            <a:b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Декабрь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 г.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на\Desktop\ШКОЛА\медный всадник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0495" cy="3547872"/>
          </a:xfrm>
          <a:prstGeom prst="rect">
            <a:avLst/>
          </a:prstGeom>
          <a:noFill/>
        </p:spPr>
      </p:pic>
      <p:pic>
        <p:nvPicPr>
          <p:cNvPr id="11267" name="Picture 3" descr="C:\Users\марина\Desktop\ШКОЛА\медный всад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903" y="2852928"/>
            <a:ext cx="5340097" cy="400507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5696" y="0"/>
            <a:ext cx="4718304" cy="298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</a:t>
            </a:r>
            <a:r>
              <a:rPr kumimoji="0" lang="ru-RU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«Медный всадник: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от памятника до гимна»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720</Words>
  <Application>Microsoft Office PowerPoint</Application>
  <PresentationFormat>Экран (4:3)</PresentationFormat>
  <Paragraphs>93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Rupster Script Free</vt:lpstr>
      <vt:lpstr>Times New Roman</vt:lpstr>
      <vt:lpstr>Тема Office</vt:lpstr>
      <vt:lpstr>Организация туристско-краеведческой деятельности на базе  МОБУ «Муринской СОШ № 3»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«Город Мурино»  Всероссийский конкурс «I love Russia»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Работу подготовила:  учитель географии Бойцева М.А.  МОБУ «Муринская СОШ №3»   e-mail: boiceva.mari@mail.ru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олег самсонов</cp:lastModifiedBy>
  <cp:revision>90</cp:revision>
  <dcterms:created xsi:type="dcterms:W3CDTF">2014-11-21T11:00:06Z</dcterms:created>
  <dcterms:modified xsi:type="dcterms:W3CDTF">2020-05-01T08:11:47Z</dcterms:modified>
</cp:coreProperties>
</file>