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6" r:id="rId2"/>
    <p:sldId id="257" r:id="rId3"/>
    <p:sldId id="26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D883E5-D88C-48F7-A2DB-617CA9E29E9A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7A97D7-9D42-4089-841A-8654F99E3566}">
      <dgm:prSet phldrT="[Текст]"/>
      <dgm:spPr/>
      <dgm:t>
        <a:bodyPr/>
        <a:lstStyle/>
        <a:p>
          <a:r>
            <a:rPr lang="ru-RU" dirty="0" smtClean="0"/>
            <a:t>Этнографический образовательный туризм</a:t>
          </a:r>
          <a:endParaRPr lang="ru-RU" dirty="0"/>
        </a:p>
      </dgm:t>
    </dgm:pt>
    <dgm:pt modelId="{EF6110A7-7C17-4289-98AD-E338C66946D9}" type="parTrans" cxnId="{B7170ABC-1FDD-40A7-B31C-537122C0D4EE}">
      <dgm:prSet/>
      <dgm:spPr/>
      <dgm:t>
        <a:bodyPr/>
        <a:lstStyle/>
        <a:p>
          <a:endParaRPr lang="ru-RU"/>
        </a:p>
      </dgm:t>
    </dgm:pt>
    <dgm:pt modelId="{CC001A87-C1AF-4846-9091-5E80B78B21D5}" type="sibTrans" cxnId="{B7170ABC-1FDD-40A7-B31C-537122C0D4EE}">
      <dgm:prSet/>
      <dgm:spPr/>
      <dgm:t>
        <a:bodyPr/>
        <a:lstStyle/>
        <a:p>
          <a:endParaRPr lang="ru-RU"/>
        </a:p>
      </dgm:t>
    </dgm:pt>
    <dgm:pt modelId="{C7F7719F-5ADD-4789-A31D-0753BC4C724B}">
      <dgm:prSet phldrT="[Текст]"/>
      <dgm:spPr/>
      <dgm:t>
        <a:bodyPr/>
        <a:lstStyle/>
        <a:p>
          <a:r>
            <a:rPr lang="ru-RU" dirty="0" smtClean="0"/>
            <a:t>стационарный</a:t>
          </a:r>
          <a:endParaRPr lang="ru-RU" dirty="0"/>
        </a:p>
      </dgm:t>
    </dgm:pt>
    <dgm:pt modelId="{1EF682A9-86AF-4C50-B3B2-E6BEA2C50115}" type="parTrans" cxnId="{25609F14-0E28-453E-BCF1-C14887A3E3FC}">
      <dgm:prSet/>
      <dgm:spPr/>
      <dgm:t>
        <a:bodyPr/>
        <a:lstStyle/>
        <a:p>
          <a:endParaRPr lang="ru-RU"/>
        </a:p>
      </dgm:t>
    </dgm:pt>
    <dgm:pt modelId="{15D7D679-359C-4C9B-B105-4FFFF33C28B1}" type="sibTrans" cxnId="{25609F14-0E28-453E-BCF1-C14887A3E3FC}">
      <dgm:prSet/>
      <dgm:spPr/>
      <dgm:t>
        <a:bodyPr/>
        <a:lstStyle/>
        <a:p>
          <a:endParaRPr lang="ru-RU"/>
        </a:p>
      </dgm:t>
    </dgm:pt>
    <dgm:pt modelId="{9B7FB8C8-279A-4476-AB0A-6EA030A26AB7}">
      <dgm:prSet phldrT="[Текст]"/>
      <dgm:spPr/>
      <dgm:t>
        <a:bodyPr/>
        <a:lstStyle/>
        <a:p>
          <a:r>
            <a:rPr lang="ru-RU" dirty="0" smtClean="0"/>
            <a:t>маршрутный</a:t>
          </a:r>
          <a:endParaRPr lang="ru-RU" dirty="0"/>
        </a:p>
      </dgm:t>
    </dgm:pt>
    <dgm:pt modelId="{85B54C91-0BE9-455C-A8FA-044A9837C408}" type="parTrans" cxnId="{4401FBB9-6E97-4D4A-8FE3-886C51FC0FDF}">
      <dgm:prSet/>
      <dgm:spPr/>
      <dgm:t>
        <a:bodyPr/>
        <a:lstStyle/>
        <a:p>
          <a:endParaRPr lang="ru-RU"/>
        </a:p>
      </dgm:t>
    </dgm:pt>
    <dgm:pt modelId="{BB281E10-EEFD-4F4B-AFD8-9D117E5FD78C}" type="sibTrans" cxnId="{4401FBB9-6E97-4D4A-8FE3-886C51FC0FDF}">
      <dgm:prSet/>
      <dgm:spPr/>
      <dgm:t>
        <a:bodyPr/>
        <a:lstStyle/>
        <a:p>
          <a:endParaRPr lang="ru-RU"/>
        </a:p>
      </dgm:t>
    </dgm:pt>
    <dgm:pt modelId="{B0015ABF-CACA-4F53-8731-64EE5B65F7C5}">
      <dgm:prSet phldrT="[Текст]"/>
      <dgm:spPr/>
      <dgm:t>
        <a:bodyPr/>
        <a:lstStyle/>
        <a:p>
          <a:endParaRPr lang="ru-RU" dirty="0"/>
        </a:p>
      </dgm:t>
    </dgm:pt>
    <dgm:pt modelId="{65A0829D-7B1A-40FA-B3DA-D1DD65C7BD32}" type="parTrans" cxnId="{0B461B8F-16F2-4BEA-A754-31326471C5F6}">
      <dgm:prSet/>
      <dgm:spPr/>
      <dgm:t>
        <a:bodyPr/>
        <a:lstStyle/>
        <a:p>
          <a:endParaRPr lang="ru-RU"/>
        </a:p>
      </dgm:t>
    </dgm:pt>
    <dgm:pt modelId="{A151ED68-53A7-4CCE-9F65-32FEF9363109}" type="sibTrans" cxnId="{0B461B8F-16F2-4BEA-A754-31326471C5F6}">
      <dgm:prSet/>
      <dgm:spPr/>
      <dgm:t>
        <a:bodyPr/>
        <a:lstStyle/>
        <a:p>
          <a:endParaRPr lang="ru-RU"/>
        </a:p>
      </dgm:t>
    </dgm:pt>
    <dgm:pt modelId="{4EB90A7D-1957-43DA-8D97-0ED2AF235CF4}" type="pres">
      <dgm:prSet presAssocID="{77D883E5-D88C-48F7-A2DB-617CA9E29E9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37C348D-5277-4028-A790-C0F2BD10D9CB}" type="pres">
      <dgm:prSet presAssocID="{797A97D7-9D42-4089-841A-8654F99E3566}" presName="singleCycle" presStyleCnt="0"/>
      <dgm:spPr/>
    </dgm:pt>
    <dgm:pt modelId="{81185601-47E6-420B-A2D7-7058B07D1E67}" type="pres">
      <dgm:prSet presAssocID="{797A97D7-9D42-4089-841A-8654F99E3566}" presName="singleCenter" presStyleLbl="node1" presStyleIdx="0" presStyleCnt="3" custScaleX="28901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239D2AB-C859-4A89-A03C-BF7BA6F82DF1}" type="pres">
      <dgm:prSet presAssocID="{1EF682A9-86AF-4C50-B3B2-E6BEA2C50115}" presName="Name56" presStyleLbl="parChTrans1D2" presStyleIdx="0" presStyleCnt="2"/>
      <dgm:spPr/>
      <dgm:t>
        <a:bodyPr/>
        <a:lstStyle/>
        <a:p>
          <a:endParaRPr lang="ru-RU"/>
        </a:p>
      </dgm:t>
    </dgm:pt>
    <dgm:pt modelId="{71EB933F-8EDC-4F32-9EBF-9F0C9EE74676}" type="pres">
      <dgm:prSet presAssocID="{C7F7719F-5ADD-4789-A31D-0753BC4C724B}" presName="text0" presStyleLbl="node1" presStyleIdx="1" presStyleCnt="3" custScaleX="306468" custScaleY="80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E2380-42F3-467A-91FD-68D145A24E9C}" type="pres">
      <dgm:prSet presAssocID="{85B54C91-0BE9-455C-A8FA-044A9837C408}" presName="Name56" presStyleLbl="parChTrans1D2" presStyleIdx="1" presStyleCnt="2"/>
      <dgm:spPr/>
      <dgm:t>
        <a:bodyPr/>
        <a:lstStyle/>
        <a:p>
          <a:endParaRPr lang="ru-RU"/>
        </a:p>
      </dgm:t>
    </dgm:pt>
    <dgm:pt modelId="{A59CA332-41F4-45C0-B31D-C9E95D13D5A3}" type="pres">
      <dgm:prSet presAssocID="{9B7FB8C8-279A-4476-AB0A-6EA030A26AB7}" presName="text0" presStyleLbl="node1" presStyleIdx="2" presStyleCnt="3" custScaleX="358209" custScaleY="68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53430D-650D-4BC8-9CA3-BEB7AEC6EAD6}" type="presOf" srcId="{C7F7719F-5ADD-4789-A31D-0753BC4C724B}" destId="{71EB933F-8EDC-4F32-9EBF-9F0C9EE74676}" srcOrd="0" destOrd="0" presId="urn:microsoft.com/office/officeart/2008/layout/RadialCluster"/>
    <dgm:cxn modelId="{C87F9B45-9672-404A-9B21-FE548C1C9776}" type="presOf" srcId="{85B54C91-0BE9-455C-A8FA-044A9837C408}" destId="{BC7E2380-42F3-467A-91FD-68D145A24E9C}" srcOrd="0" destOrd="0" presId="urn:microsoft.com/office/officeart/2008/layout/RadialCluster"/>
    <dgm:cxn modelId="{0B461B8F-16F2-4BEA-A754-31326471C5F6}" srcId="{77D883E5-D88C-48F7-A2DB-617CA9E29E9A}" destId="{B0015ABF-CACA-4F53-8731-64EE5B65F7C5}" srcOrd="1" destOrd="0" parTransId="{65A0829D-7B1A-40FA-B3DA-D1DD65C7BD32}" sibTransId="{A151ED68-53A7-4CCE-9F65-32FEF9363109}"/>
    <dgm:cxn modelId="{4A40CEF9-D1E8-4A78-97D4-1512B580F4DE}" type="presOf" srcId="{797A97D7-9D42-4089-841A-8654F99E3566}" destId="{81185601-47E6-420B-A2D7-7058B07D1E67}" srcOrd="0" destOrd="0" presId="urn:microsoft.com/office/officeart/2008/layout/RadialCluster"/>
    <dgm:cxn modelId="{25609F14-0E28-453E-BCF1-C14887A3E3FC}" srcId="{797A97D7-9D42-4089-841A-8654F99E3566}" destId="{C7F7719F-5ADD-4789-A31D-0753BC4C724B}" srcOrd="0" destOrd="0" parTransId="{1EF682A9-86AF-4C50-B3B2-E6BEA2C50115}" sibTransId="{15D7D679-359C-4C9B-B105-4FFFF33C28B1}"/>
    <dgm:cxn modelId="{89709D14-CD78-443F-9654-6816234425F9}" type="presOf" srcId="{9B7FB8C8-279A-4476-AB0A-6EA030A26AB7}" destId="{A59CA332-41F4-45C0-B31D-C9E95D13D5A3}" srcOrd="0" destOrd="0" presId="urn:microsoft.com/office/officeart/2008/layout/RadialCluster"/>
    <dgm:cxn modelId="{1FE38155-EA57-472B-BB0D-0A02B0C6C5D0}" type="presOf" srcId="{1EF682A9-86AF-4C50-B3B2-E6BEA2C50115}" destId="{1239D2AB-C859-4A89-A03C-BF7BA6F82DF1}" srcOrd="0" destOrd="0" presId="urn:microsoft.com/office/officeart/2008/layout/RadialCluster"/>
    <dgm:cxn modelId="{B7170ABC-1FDD-40A7-B31C-537122C0D4EE}" srcId="{77D883E5-D88C-48F7-A2DB-617CA9E29E9A}" destId="{797A97D7-9D42-4089-841A-8654F99E3566}" srcOrd="0" destOrd="0" parTransId="{EF6110A7-7C17-4289-98AD-E338C66946D9}" sibTransId="{CC001A87-C1AF-4846-9091-5E80B78B21D5}"/>
    <dgm:cxn modelId="{CBDC46EF-A909-45BD-8BA2-6C3A75892622}" type="presOf" srcId="{77D883E5-D88C-48F7-A2DB-617CA9E29E9A}" destId="{4EB90A7D-1957-43DA-8D97-0ED2AF235CF4}" srcOrd="0" destOrd="0" presId="urn:microsoft.com/office/officeart/2008/layout/RadialCluster"/>
    <dgm:cxn modelId="{4401FBB9-6E97-4D4A-8FE3-886C51FC0FDF}" srcId="{797A97D7-9D42-4089-841A-8654F99E3566}" destId="{9B7FB8C8-279A-4476-AB0A-6EA030A26AB7}" srcOrd="1" destOrd="0" parTransId="{85B54C91-0BE9-455C-A8FA-044A9837C408}" sibTransId="{BB281E10-EEFD-4F4B-AFD8-9D117E5FD78C}"/>
    <dgm:cxn modelId="{EF668F58-166A-4653-9339-A67476DD31A6}" type="presParOf" srcId="{4EB90A7D-1957-43DA-8D97-0ED2AF235CF4}" destId="{F37C348D-5277-4028-A790-C0F2BD10D9CB}" srcOrd="0" destOrd="0" presId="urn:microsoft.com/office/officeart/2008/layout/RadialCluster"/>
    <dgm:cxn modelId="{59A5B0BB-13D4-464E-8163-04F3EE482FDB}" type="presParOf" srcId="{F37C348D-5277-4028-A790-C0F2BD10D9CB}" destId="{81185601-47E6-420B-A2D7-7058B07D1E67}" srcOrd="0" destOrd="0" presId="urn:microsoft.com/office/officeart/2008/layout/RadialCluster"/>
    <dgm:cxn modelId="{8BAC9B3A-2F76-4039-907A-3C67E5F9AB18}" type="presParOf" srcId="{F37C348D-5277-4028-A790-C0F2BD10D9CB}" destId="{1239D2AB-C859-4A89-A03C-BF7BA6F82DF1}" srcOrd="1" destOrd="0" presId="urn:microsoft.com/office/officeart/2008/layout/RadialCluster"/>
    <dgm:cxn modelId="{36421759-BE8F-4885-8EB6-DEDD25C8B8B4}" type="presParOf" srcId="{F37C348D-5277-4028-A790-C0F2BD10D9CB}" destId="{71EB933F-8EDC-4F32-9EBF-9F0C9EE74676}" srcOrd="2" destOrd="0" presId="urn:microsoft.com/office/officeart/2008/layout/RadialCluster"/>
    <dgm:cxn modelId="{7DD028BF-99F1-477E-B9D4-5B0731C8F60D}" type="presParOf" srcId="{F37C348D-5277-4028-A790-C0F2BD10D9CB}" destId="{BC7E2380-42F3-467A-91FD-68D145A24E9C}" srcOrd="3" destOrd="0" presId="urn:microsoft.com/office/officeart/2008/layout/RadialCluster"/>
    <dgm:cxn modelId="{06038AD1-0A7F-4884-A6B1-97CAE7ACF599}" type="presParOf" srcId="{F37C348D-5277-4028-A790-C0F2BD10D9CB}" destId="{A59CA332-41F4-45C0-B31D-C9E95D13D5A3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742C-5CC3-4118-ADEF-A650FB82E99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E5A7-F05F-4677-A30A-A56F7422A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7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742C-5CC3-4118-ADEF-A650FB82E99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E5A7-F05F-4677-A30A-A56F7422A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6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742C-5CC3-4118-ADEF-A650FB82E99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E5A7-F05F-4677-A30A-A56F7422AAA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449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742C-5CC3-4118-ADEF-A650FB82E99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E5A7-F05F-4677-A30A-A56F7422A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3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742C-5CC3-4118-ADEF-A650FB82E99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E5A7-F05F-4677-A30A-A56F7422AAA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5177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742C-5CC3-4118-ADEF-A650FB82E99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E5A7-F05F-4677-A30A-A56F7422A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550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742C-5CC3-4118-ADEF-A650FB82E99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E5A7-F05F-4677-A30A-A56F7422A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81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742C-5CC3-4118-ADEF-A650FB82E99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E5A7-F05F-4677-A30A-A56F7422A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6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742C-5CC3-4118-ADEF-A650FB82E99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E5A7-F05F-4677-A30A-A56F7422A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2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742C-5CC3-4118-ADEF-A650FB82E99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E5A7-F05F-4677-A30A-A56F7422A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9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742C-5CC3-4118-ADEF-A650FB82E99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E5A7-F05F-4677-A30A-A56F7422A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4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742C-5CC3-4118-ADEF-A650FB82E99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E5A7-F05F-4677-A30A-A56F7422A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4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742C-5CC3-4118-ADEF-A650FB82E99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E5A7-F05F-4677-A30A-A56F7422A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58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742C-5CC3-4118-ADEF-A650FB82E99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E5A7-F05F-4677-A30A-A56F7422A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76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742C-5CC3-4118-ADEF-A650FB82E99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E5A7-F05F-4677-A30A-A56F7422A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7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742C-5CC3-4118-ADEF-A650FB82E99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E5A7-F05F-4677-A30A-A56F7422A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97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742C-5CC3-4118-ADEF-A650FB82E99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A26E5A7-F05F-4677-A30A-A56F7422A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79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000" y="551544"/>
            <a:ext cx="8186057" cy="2960914"/>
          </a:xfrm>
        </p:spPr>
        <p:txBody>
          <a:bodyPr/>
          <a:lstStyle/>
          <a:p>
            <a:r>
              <a:rPr lang="ru-RU" sz="3600" b="1" dirty="0"/>
              <a:t>ОСНОВНЫЕ НАПРАВЛЕНИЯ ЭТНОГРАФИЧЕСКОГО ОБРАЗОВАТЕЛЬНОГО ТУРИЗМА ЯРОСЛАВСКОЙ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59200" y="4354285"/>
            <a:ext cx="5254172" cy="150948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Гусейнова Алёна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Гадровна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Методист ГБУ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«Информационно-методический центр»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Невского района Санкт-Петербурга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Туристический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комплекс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«Соляной остров»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125" y="2275282"/>
            <a:ext cx="5707837" cy="38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031237" cy="9579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Музей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Великосельская Светёлка, МОУ «Великосельская средняя школа»  Гаврилов – Ямского МР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698" y="2315775"/>
            <a:ext cx="4464501" cy="3460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6" y="2315775"/>
            <a:ext cx="4526114" cy="346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59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Этнографический музей «Мир русской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деревни» МОУ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Мокеевской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средней школы», Ярославский МР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69" y="2391394"/>
            <a:ext cx="4486545" cy="3153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073" y="2391394"/>
            <a:ext cx="4324213" cy="317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7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769256" y="2888343"/>
            <a:ext cx="8200573" cy="373017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ru-RU" sz="4000" dirty="0" smtClean="0"/>
          </a:p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endParaRPr lang="ru-RU" sz="7000" dirty="0" smtClean="0"/>
          </a:p>
          <a:p>
            <a:pPr marL="0" indent="0" algn="ctr">
              <a:buNone/>
            </a:pPr>
            <a:r>
              <a:rPr lang="ru-RU" sz="7000" dirty="0" smtClean="0"/>
              <a:t>«Этнографические особенности населения представляют значительный интерес для обучающихся, поскольку этническое разнообразие делает общество многоаспектным, вариативным» </a:t>
            </a:r>
            <a:endParaRPr lang="ru-RU" sz="7000" dirty="0"/>
          </a:p>
          <a:p>
            <a:pPr marL="0" indent="0" algn="r">
              <a:buNone/>
            </a:pPr>
            <a:r>
              <a:rPr lang="ru-RU" sz="7000" dirty="0" smtClean="0"/>
              <a:t>(В.Л. Погодина)</a:t>
            </a:r>
          </a:p>
          <a:p>
            <a:pPr marL="0" indent="0" algn="r">
              <a:buNone/>
            </a:pPr>
            <a:endParaRPr lang="ru-RU" sz="2900" dirty="0" smtClean="0"/>
          </a:p>
          <a:p>
            <a:pPr marL="0" indent="0" algn="r">
              <a:buNone/>
            </a:pPr>
            <a:endParaRPr lang="ru-RU" sz="2900" dirty="0"/>
          </a:p>
          <a:p>
            <a:pPr marL="0" indent="0" algn="r">
              <a:buNone/>
            </a:pPr>
            <a:r>
              <a:rPr lang="ru-RU" sz="4300" dirty="0" smtClean="0"/>
              <a:t>Погодина </a:t>
            </a:r>
            <a:r>
              <a:rPr lang="ru-RU" sz="4300" dirty="0"/>
              <a:t>В.Л. Образовательный туризм и его роль в профессиональной компетенции учителей географии: </a:t>
            </a:r>
            <a:r>
              <a:rPr lang="ru-RU" sz="4300" dirty="0" err="1"/>
              <a:t>автореф</a:t>
            </a:r>
            <a:r>
              <a:rPr lang="ru-RU" sz="4300" dirty="0"/>
              <a:t>. </a:t>
            </a:r>
            <a:r>
              <a:rPr lang="ru-RU" sz="4300" dirty="0" err="1"/>
              <a:t>дис</a:t>
            </a:r>
            <a:r>
              <a:rPr lang="ru-RU" sz="4300" dirty="0"/>
              <a:t>. </a:t>
            </a:r>
            <a:r>
              <a:rPr lang="ru-RU" sz="4300" dirty="0" err="1"/>
              <a:t>докт</a:t>
            </a:r>
            <a:r>
              <a:rPr lang="ru-RU" sz="4300" dirty="0"/>
              <a:t>. </a:t>
            </a:r>
            <a:r>
              <a:rPr lang="ru-RU" sz="4300" dirty="0" err="1"/>
              <a:t>пед</a:t>
            </a:r>
            <a:r>
              <a:rPr lang="ru-RU" sz="4300" dirty="0"/>
              <a:t>. наук. СПб.: ГОУ ВПО «Российский государственный педагогический университет имени А.И. Герцена», 2009. С.12. </a:t>
            </a:r>
          </a:p>
          <a:p>
            <a:pPr marL="0" indent="0" algn="r">
              <a:buNone/>
            </a:pPr>
            <a:endParaRPr lang="ru-RU" sz="35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496" y="261257"/>
            <a:ext cx="5680075" cy="343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Этнографический туризм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829" y="1422401"/>
            <a:ext cx="8795657" cy="51525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chemeClr val="accent2"/>
                </a:solidFill>
              </a:rPr>
              <a:t>Вид </a:t>
            </a:r>
            <a:r>
              <a:rPr lang="ru-RU" sz="3200" dirty="0">
                <a:solidFill>
                  <a:schemeClr val="accent2"/>
                </a:solidFill>
              </a:rPr>
              <a:t>познавательного туризма, основной целью которого является посещение этнографического объекта для познания культуры, архитектуры, быта и традиций народа, этноса, проживающего сейчас и проживающего когда-либо на данной территории. </a:t>
            </a:r>
            <a:endParaRPr lang="ru-RU" sz="2800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Колотова</a:t>
            </a:r>
            <a:r>
              <a:rPr lang="ru-RU" sz="2800" dirty="0">
                <a:solidFill>
                  <a:schemeClr val="accent2"/>
                </a:solidFill>
              </a:rPr>
              <a:t> Е.В. Рекреационное </a:t>
            </a:r>
            <a:r>
              <a:rPr lang="ru-RU" sz="2800" dirty="0" err="1">
                <a:solidFill>
                  <a:schemeClr val="accent2"/>
                </a:solidFill>
              </a:rPr>
              <a:t>ресурсоведение</a:t>
            </a:r>
            <a:r>
              <a:rPr lang="ru-RU" sz="2800" dirty="0">
                <a:solidFill>
                  <a:schemeClr val="accent2"/>
                </a:solidFill>
              </a:rPr>
              <a:t>. М.: РМАТ, 1999. 135 с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2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20800" y="609599"/>
            <a:ext cx="8287657" cy="11611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Основные методы этнографического образовательного туризма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26596481"/>
              </p:ext>
            </p:extLst>
          </p:nvPr>
        </p:nvGraphicFramePr>
        <p:xfrm>
          <a:off x="3817257" y="2032001"/>
          <a:ext cx="3628572" cy="3802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5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Этнографическая экспозиция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343" y="1364343"/>
            <a:ext cx="8606972" cy="487680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объекты материальной культуры</a:t>
            </a:r>
          </a:p>
          <a:p>
            <a:pPr marL="0" indent="0">
              <a:buNone/>
            </a:pPr>
            <a:r>
              <a:rPr lang="ru-RU" sz="2000" i="1" dirty="0" smtClean="0"/>
              <a:t>памятники архитектуры; традиционные жилища и их </a:t>
            </a:r>
            <a:r>
              <a:rPr lang="ru-RU" sz="2000" i="1" dirty="0"/>
              <a:t>убранство; </a:t>
            </a:r>
            <a:r>
              <a:rPr lang="ru-RU" sz="2000" i="1" dirty="0" smtClean="0"/>
              <a:t>поселения</a:t>
            </a:r>
            <a:r>
              <a:rPr lang="ru-RU" sz="2000" i="1" dirty="0"/>
              <a:t>, сохранившие «этнический тип»; </a:t>
            </a:r>
            <a:r>
              <a:rPr lang="ru-RU" sz="2000" i="1" dirty="0" smtClean="0"/>
              <a:t>бытовые </a:t>
            </a:r>
            <a:r>
              <a:rPr lang="ru-RU" sz="2000" i="1" dirty="0"/>
              <a:t>объекты, соответствующие традиционному хозяйственному типу: колодцы, фонтаны, </a:t>
            </a:r>
            <a:r>
              <a:rPr lang="ru-RU" sz="2000" i="1" dirty="0" smtClean="0"/>
              <a:t>мельницы; этнографические </a:t>
            </a:r>
            <a:r>
              <a:rPr lang="ru-RU" sz="2000" i="1" dirty="0"/>
              <a:t>музеи, выставки, комплексы этнографических </a:t>
            </a:r>
            <a:r>
              <a:rPr lang="ru-RU" sz="2000" i="1" dirty="0" smtClean="0"/>
              <a:t>предметов; археологические объекты; места </a:t>
            </a:r>
            <a:r>
              <a:rPr lang="ru-RU" sz="2000" i="1" dirty="0"/>
              <a:t>погребения с традиционными надгробными </a:t>
            </a:r>
            <a:r>
              <a:rPr lang="ru-RU" sz="2000" i="1" dirty="0" smtClean="0"/>
              <a:t>сооружениями.</a:t>
            </a:r>
          </a:p>
          <a:p>
            <a:r>
              <a:rPr lang="ru-RU" sz="2000" b="1" dirty="0"/>
              <a:t>о</a:t>
            </a:r>
            <a:r>
              <a:rPr lang="ru-RU" sz="2000" b="1" dirty="0" smtClean="0"/>
              <a:t>бъекты нематериальной культуры</a:t>
            </a:r>
          </a:p>
          <a:p>
            <a:pPr marL="0" indent="0">
              <a:buNone/>
            </a:pPr>
            <a:r>
              <a:rPr lang="ru-RU" sz="2000" i="1" dirty="0"/>
              <a:t>п</a:t>
            </a:r>
            <a:r>
              <a:rPr lang="ru-RU" sz="2000" i="1" dirty="0" smtClean="0"/>
              <a:t>редставители </a:t>
            </a:r>
            <a:r>
              <a:rPr lang="ru-RU" sz="2000" i="1" dirty="0"/>
              <a:t>того или иного </a:t>
            </a:r>
            <a:r>
              <a:rPr lang="ru-RU" sz="2000" i="1" dirty="0" smtClean="0"/>
              <a:t>этноса; элементы </a:t>
            </a:r>
            <a:r>
              <a:rPr lang="ru-RU" sz="2000" i="1" dirty="0"/>
              <a:t>фольклора (сказки, песни, танцы и </a:t>
            </a:r>
            <a:r>
              <a:rPr lang="ru-RU" sz="2000" i="1" dirty="0" smtClean="0"/>
              <a:t>прочее); традиционные </a:t>
            </a:r>
            <a:r>
              <a:rPr lang="ru-RU" sz="2000" i="1" dirty="0"/>
              <a:t>обряды и ритуалы, традиционные праздники и </a:t>
            </a:r>
            <a:r>
              <a:rPr lang="ru-RU" sz="2000" i="1" dirty="0" smtClean="0"/>
              <a:t>фестивали; народные </a:t>
            </a:r>
            <a:r>
              <a:rPr lang="ru-RU" sz="2000" i="1" dirty="0"/>
              <a:t>промыслы и </a:t>
            </a:r>
            <a:r>
              <a:rPr lang="ru-RU" sz="2000" i="1" dirty="0" smtClean="0"/>
              <a:t>ремесла; спортивные </a:t>
            </a:r>
            <a:r>
              <a:rPr lang="ru-RU" sz="2000" i="1" dirty="0"/>
              <a:t>соревнования, народные игры. </a:t>
            </a:r>
            <a:r>
              <a:rPr lang="ru-RU" sz="2000" i="1" dirty="0" smtClean="0"/>
              <a:t>Игрушки; методы </a:t>
            </a:r>
            <a:r>
              <a:rPr lang="ru-RU" sz="2000" i="1" dirty="0"/>
              <a:t>традиционной медицины и </a:t>
            </a:r>
            <a:r>
              <a:rPr lang="ru-RU" sz="2000" i="1" dirty="0" smtClean="0"/>
              <a:t>врачевания; блюда </a:t>
            </a:r>
            <a:r>
              <a:rPr lang="ru-RU" sz="2000" i="1" dirty="0"/>
              <a:t>национальной кухни и традиционные напитки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3091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8698895" cy="134982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Музей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кацкарей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(д.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Мартыново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Мышкинский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МР)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13" y="2410246"/>
            <a:ext cx="4468755" cy="3353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371" y="2410246"/>
            <a:ext cx="4595200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Деревня «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Тыгыдым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(д. Мухино, Рыбинский МР)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2254085"/>
            <a:ext cx="4699121" cy="3522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981" y="1900926"/>
            <a:ext cx="2795055" cy="41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Историко-культурного комплекса «Вятское»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55" y="2509903"/>
            <a:ext cx="4260074" cy="3094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244" y="2509902"/>
            <a:ext cx="4389242" cy="30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Музей - театр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«Алешино - подворье»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028" y="2118085"/>
            <a:ext cx="5995753" cy="42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5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Историко-культурный центр «Русский парк»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90" y="2616934"/>
            <a:ext cx="4301067" cy="32784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668" y="2616934"/>
            <a:ext cx="4618275" cy="327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8989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296</Words>
  <Application>Microsoft Office PowerPoint</Application>
  <PresentationFormat>Широкоэкранный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ОСНОВНЫЕ НАПРАВЛЕНИЯ ЭТНОГРАФИЧЕСКОГО ОБРАЗОВАТЕЛЬНОГО ТУРИЗМА ЯРОСЛАВСКОЙ ОБЛАСТИ</vt:lpstr>
      <vt:lpstr>Этнографический туризм</vt:lpstr>
      <vt:lpstr>Основные методы этнографического образовательного туризма</vt:lpstr>
      <vt:lpstr>Этнографическая экспозиция</vt:lpstr>
      <vt:lpstr>Музей кацкарей  (д. Мартыново, Мышкинский МР)</vt:lpstr>
      <vt:lpstr>Деревня «Тыгыдым» (д. Мухино, Рыбинский МР)</vt:lpstr>
      <vt:lpstr>Историко-культурного комплекса «Вятское»</vt:lpstr>
      <vt:lpstr>Музей - театр «Алешино - подворье»</vt:lpstr>
      <vt:lpstr>Историко-культурный центр «Русский парк»</vt:lpstr>
      <vt:lpstr>Туристический комплекс  «Соляной остров»</vt:lpstr>
      <vt:lpstr>Музей Великосельская Светёлка, МОУ «Великосельская средняя школа»  Гаврилов – Ямского МР</vt:lpstr>
      <vt:lpstr>Этнографический музей «Мир русской деревни» МОУ «Мокеевской средней школы», Ярославский МР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ЭТНОГРАФИЧЕСКОГО ОБРАЗОВАТЕЛЬНОГО ТУРИЗМА ЯРОСЛАВСКОЙ ОБЛАСТИ</dc:title>
  <dc:creator>Алена</dc:creator>
  <cp:lastModifiedBy>олег самсонов</cp:lastModifiedBy>
  <cp:revision>12</cp:revision>
  <dcterms:created xsi:type="dcterms:W3CDTF">2020-03-23T06:49:58Z</dcterms:created>
  <dcterms:modified xsi:type="dcterms:W3CDTF">2020-05-01T08:12:55Z</dcterms:modified>
</cp:coreProperties>
</file>