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7" r:id="rId2"/>
    <p:sldId id="299" r:id="rId3"/>
    <p:sldId id="300" r:id="rId4"/>
    <p:sldId id="298" r:id="rId5"/>
    <p:sldId id="290" r:id="rId6"/>
    <p:sldId id="263" r:id="rId7"/>
    <p:sldId id="283" r:id="rId8"/>
    <p:sldId id="280" r:id="rId9"/>
    <p:sldId id="262" r:id="rId10"/>
    <p:sldId id="270" r:id="rId11"/>
    <p:sldId id="285" r:id="rId12"/>
    <p:sldId id="284" r:id="rId13"/>
    <p:sldId id="287" r:id="rId14"/>
    <p:sldId id="288" r:id="rId15"/>
    <p:sldId id="293" r:id="rId16"/>
    <p:sldId id="294" r:id="rId17"/>
    <p:sldId id="291" r:id="rId18"/>
    <p:sldId id="292" r:id="rId19"/>
    <p:sldId id="289" r:id="rId20"/>
    <p:sldId id="286" r:id="rId21"/>
    <p:sldId id="302" r:id="rId22"/>
    <p:sldId id="277" r:id="rId23"/>
    <p:sldId id="301" r:id="rId24"/>
    <p:sldId id="29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6" d="100"/>
          <a:sy n="76" d="100"/>
        </p:scale>
        <p:origin x="8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A961F-B431-4BDC-BADF-87197D78BFF3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9CE9-0A45-4772-A657-734FE6600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pb.ru/" TargetMode="External"/><Relationship Id="rId2" Type="http://schemas.openxmlformats.org/officeDocument/2006/relationships/hyperlink" Target="http://www.warheroes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andex.ru/" TargetMode="External"/><Relationship Id="rId4" Type="http://schemas.openxmlformats.org/officeDocument/2006/relationships/hyperlink" Target="http://kolpino-mo.ne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5286411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8800" b="1" dirty="0" smtClean="0">
                <a:latin typeface="Century Gothic" pitchFamily="34" charset="0"/>
              </a:rPr>
              <a:t>АЛЛЕЯ ГЕРОЕВ 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500066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</p:txBody>
      </p:sp>
      <p:pic>
        <p:nvPicPr>
          <p:cNvPr id="4" name="Picture 4" descr="C:\Users\1\Downloads\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6672"/>
            <a:ext cx="4080797" cy="2784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50120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Ларченко Михаил Андреевич (1914-1991)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857232"/>
            <a:ext cx="5034290" cy="60007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3300" dirty="0" smtClean="0"/>
              <a:t>        </a:t>
            </a:r>
            <a:r>
              <a:rPr lang="ru-RU" sz="3800" b="1" dirty="0" smtClean="0"/>
              <a:t>Родился </a:t>
            </a:r>
            <a:r>
              <a:rPr lang="ru-RU" sz="3800" b="1" dirty="0"/>
              <a:t>11 января 1914 года в городе </a:t>
            </a:r>
            <a:r>
              <a:rPr lang="ru-RU" sz="4200" b="1" i="1" dirty="0" smtClean="0"/>
              <a:t>Колпино</a:t>
            </a:r>
            <a:r>
              <a:rPr lang="ru-RU" sz="3800" b="1" dirty="0" smtClean="0"/>
              <a:t> </a:t>
            </a:r>
            <a:r>
              <a:rPr lang="ru-RU" sz="3800" b="1" dirty="0"/>
              <a:t>в семье </a:t>
            </a:r>
            <a:r>
              <a:rPr lang="ru-RU" sz="3800" b="1" dirty="0" smtClean="0"/>
              <a:t>рабочего.</a:t>
            </a:r>
            <a:r>
              <a:rPr lang="ru-RU" sz="3800" b="1" dirty="0"/>
              <a:t> </a:t>
            </a:r>
            <a:r>
              <a:rPr lang="ru-RU" sz="3800" b="1" dirty="0" smtClean="0"/>
              <a:t>Старший механик-водитель 1-й роты 91-го танкового батальона отличился </a:t>
            </a:r>
            <a:r>
              <a:rPr lang="ru-RU" sz="3800" b="1" dirty="0"/>
              <a:t>13 декабря 1939 года при разведке обороны противника западнее озера </a:t>
            </a:r>
            <a:r>
              <a:rPr lang="ru-RU" sz="3800" b="1" dirty="0" err="1" smtClean="0"/>
              <a:t>Муланъярви</a:t>
            </a:r>
            <a:r>
              <a:rPr lang="ru-RU" sz="3800" b="1" dirty="0"/>
              <a:t> </a:t>
            </a:r>
            <a:r>
              <a:rPr lang="ru-RU" sz="3800" b="1" dirty="0" smtClean="0"/>
              <a:t>(ныне </a:t>
            </a:r>
            <a:r>
              <a:rPr lang="ru-RU" sz="3800" b="1" dirty="0"/>
              <a:t>– Глубокое, Ленинградская область) на </a:t>
            </a:r>
            <a:r>
              <a:rPr lang="ru-RU" sz="3800" b="1" dirty="0" smtClean="0"/>
              <a:t>Карельском перешейке.</a:t>
            </a:r>
            <a:r>
              <a:rPr lang="ru-RU" sz="3800" b="1" dirty="0"/>
              <a:t/>
            </a:r>
            <a:br>
              <a:rPr lang="ru-RU" sz="3800" b="1" dirty="0"/>
            </a:br>
            <a:r>
              <a:rPr lang="ru-RU" sz="3800" b="1" dirty="0"/>
              <a:t>15 января 1940 года присвоено звание Героя Советского Союза  «за образцовое выполнение боевых заданий командования на фронте борьбы с финской белогвардейщиной и проявленные при этом отвагу и геройство» с вручением ордена Ленина и медали «Золотая Звезда».</a:t>
            </a:r>
            <a:br>
              <a:rPr lang="ru-RU" sz="3800" b="1" dirty="0"/>
            </a:br>
            <a:r>
              <a:rPr lang="ru-RU" sz="3800" b="1" dirty="0"/>
              <a:t>Также награжден орденом Великой Отечественной войны 1 степени и медалями</a:t>
            </a:r>
            <a:r>
              <a:rPr lang="ru-RU" sz="3800" b="1" dirty="0" smtClean="0"/>
              <a:t>.</a:t>
            </a:r>
          </a:p>
          <a:p>
            <a:pPr algn="just">
              <a:buNone/>
            </a:pPr>
            <a:r>
              <a:rPr lang="ru-RU" sz="3800" b="1" dirty="0" smtClean="0"/>
              <a:t>       Жил </a:t>
            </a:r>
            <a:r>
              <a:rPr lang="ru-RU" sz="3800" b="1" dirty="0"/>
              <a:t>в городе Ленинграде. </a:t>
            </a:r>
            <a:endParaRPr lang="ru-RU" sz="3800" b="1" dirty="0" smtClean="0"/>
          </a:p>
          <a:p>
            <a:pPr algn="just">
              <a:buNone/>
            </a:pPr>
            <a:r>
              <a:rPr lang="ru-RU" sz="3800" b="1" dirty="0"/>
              <a:t> </a:t>
            </a:r>
            <a:r>
              <a:rPr lang="ru-RU" sz="3800" b="1" dirty="0" smtClean="0"/>
              <a:t>      В </a:t>
            </a:r>
            <a:r>
              <a:rPr lang="ru-RU" sz="3800" b="1" dirty="0"/>
              <a:t>1991 году переехал в посёлок Артём </a:t>
            </a:r>
            <a:r>
              <a:rPr lang="ru-RU" sz="3800" b="1" dirty="0" err="1"/>
              <a:t>Любытинского</a:t>
            </a:r>
            <a:r>
              <a:rPr lang="ru-RU" sz="3800" b="1" dirty="0"/>
              <a:t> района Новгородской области, где и умер 11 декабря 1991 года</a:t>
            </a:r>
            <a:r>
              <a:rPr lang="ru-RU" sz="3800" b="1" dirty="0" smtClean="0"/>
              <a:t>.</a:t>
            </a:r>
            <a:endParaRPr lang="ru-RU" sz="3800" b="1" dirty="0"/>
          </a:p>
          <a:p>
            <a:pPr algn="just">
              <a:buNone/>
            </a:pPr>
            <a:endParaRPr lang="ru-RU" sz="2600" b="1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714356"/>
            <a:ext cx="35004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AutoShape 3" descr="https://lh3.googleusercontent.com/_R787LhCw09MPsmgI1PN1nl1FnTxNONCFKwHo0LH8HFIWnvvkE3ocakB27GLaTOqCC01K3Vu4WcYViV0QlQTWyQkvxq2n305K_av2XDlnoMhdbJWmDHbTPnsUQMD3K_wFYU9hbckdR7r9uFpKIqC54zHk8Nw9p1CPB8KV1yiwx0Wp2rjDSdz7r1L2BtAk4YESbomnIvBgJGPTngxnHAD9HLKoGlBqrCivTqTpjdTVlDmtYH-xkTKCkTOyQu7t4u5w3kQhEqsMsmst4tvKpvPX65irw24oiGL2Zh0IIARwdkPF7K6r6l5Mpt2Lf31dvO5kC70k465cbT-iHgPlSTfQZ9ZXPugnl4XeiqcJ9nY-W8ddopYA4wXcmMwYUAR-CzR5wvB2dt-3pxwzdUMLqjmDnf7kteKQUi03fThKnPHn7iftqXRZYfJI-VNzK3-ouWBr0DCccqM2IrvT7uWL9vLJ2WlAR_D4gsUAATu-pfsaXflrme_jj6x4rqhWtQBbBlNxYHJmo_LlmznuQ6szjTZF-mSK8QAaC9ayn0mvc_OZJqxr_12_OMSKruZacV3QWZcQQaxkLcfyNalv2-ZOPU9JmZe-EVcOzGi3hmg349RZYUajnyR6YQRLE6HLrzVPwW_ODX25hvZTAQmZHg6cpWxOduzGg7hi2pHr40_ciYX6VaRUQuU5YNz3Hg=w493-h656-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2" name="Picture 2" descr="C:\Users\1\Desktop\3078000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68299"/>
            <a:ext cx="3384376" cy="5024226"/>
          </a:xfrm>
          <a:prstGeom prst="rect">
            <a:avLst/>
          </a:prstGeom>
          <a:noFill/>
        </p:spPr>
      </p:pic>
      <p:pic>
        <p:nvPicPr>
          <p:cNvPr id="4" name="Picture 4" descr="C:\Users\1\Desktop\л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01" y="4438228"/>
            <a:ext cx="1815666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423474"/>
            <a:ext cx="7526070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Журавлев Иван Петрович (1905-1989)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8772" y="1142984"/>
            <a:ext cx="4602242" cy="57150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b="1" dirty="0" smtClean="0"/>
              <a:t>Родился </a:t>
            </a:r>
            <a:r>
              <a:rPr lang="ru-RU" sz="1800" b="1" dirty="0"/>
              <a:t>в Тверской губернии. С 1907 </a:t>
            </a:r>
            <a:r>
              <a:rPr lang="ru-RU" sz="1800" b="1" dirty="0" smtClean="0"/>
              <a:t>по 1923</a:t>
            </a:r>
            <a:r>
              <a:rPr lang="ru-RU" sz="1800" b="1" dirty="0"/>
              <a:t> </a:t>
            </a:r>
            <a:r>
              <a:rPr lang="ru-RU" sz="1800" b="1" dirty="0" smtClean="0"/>
              <a:t>г.г. </a:t>
            </a:r>
            <a:r>
              <a:rPr lang="ru-RU" sz="1800" b="1" dirty="0"/>
              <a:t>жил в </a:t>
            </a:r>
            <a:r>
              <a:rPr lang="ru-RU" sz="2000" b="1" i="1" dirty="0" smtClean="0"/>
              <a:t>Колпино</a:t>
            </a:r>
            <a:r>
              <a:rPr lang="ru-RU" sz="2000" b="1" dirty="0" smtClean="0">
                <a:solidFill>
                  <a:schemeClr val="tx2"/>
                </a:solidFill>
              </a:rPr>
              <a:t>.</a:t>
            </a:r>
            <a:r>
              <a:rPr lang="ru-RU" sz="1800" b="1" dirty="0" smtClean="0"/>
              <a:t> </a:t>
            </a:r>
            <a:r>
              <a:rPr lang="ru-RU" sz="1800" b="1" dirty="0"/>
              <a:t>С 1924 г. служил в авиачастях Красной Армии. Во время советско-финской </a:t>
            </a:r>
            <a:r>
              <a:rPr lang="ru-RU" sz="1800" b="1" dirty="0" smtClean="0"/>
              <a:t>войны </a:t>
            </a:r>
            <a:r>
              <a:rPr lang="ru-RU" sz="1800" b="1" dirty="0"/>
              <a:t>командир эскадрильи Особого авиационного бомбардировочного полка. В </a:t>
            </a:r>
            <a:r>
              <a:rPr lang="ru-RU" sz="1800" b="1" dirty="0" smtClean="0"/>
              <a:t>1941-1945 </a:t>
            </a:r>
            <a:r>
              <a:rPr lang="ru-RU" sz="1800" b="1" dirty="0" err="1" smtClean="0"/>
              <a:t>гг</a:t>
            </a:r>
            <a:r>
              <a:rPr lang="ru-RU" sz="1800" b="1" dirty="0" smtClean="0"/>
              <a:t> </a:t>
            </a:r>
            <a:r>
              <a:rPr lang="ru-RU" sz="1800" b="1" dirty="0"/>
              <a:t>командир ВВС </a:t>
            </a:r>
            <a:r>
              <a:rPr lang="ru-RU" sz="1800" b="1" dirty="0" err="1"/>
              <a:t>Волховского</a:t>
            </a:r>
            <a:r>
              <a:rPr lang="ru-RU" sz="1800" b="1" dirty="0"/>
              <a:t> фронта, командующий 14-й Воздушной Армией. После войны до 1956 г. командующий ВВС разных военных округов. Звание Героя Советского Союза присвоено в 1940 году </a:t>
            </a:r>
            <a:r>
              <a:rPr lang="ru-RU" sz="1800" b="1" dirty="0" smtClean="0"/>
              <a:t>«за </a:t>
            </a:r>
            <a:r>
              <a:rPr lang="ru-RU" sz="1800" b="1" dirty="0"/>
              <a:t>освоение новой авиационной техники и блестящее выполнение поставленных задач</a:t>
            </a:r>
            <a:r>
              <a:rPr lang="ru-RU" sz="1800" b="1" dirty="0" smtClean="0"/>
              <a:t>».</a:t>
            </a:r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Умер </a:t>
            </a:r>
            <a:r>
              <a:rPr lang="ru-RU" sz="1800" b="1" dirty="0"/>
              <a:t>3 мая 1989 года. Похоронен на кладбище поселка Репино Курортного района Санкт-Петербурга.</a:t>
            </a:r>
            <a:endParaRPr lang="ru-RU" sz="1800" b="1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85795"/>
            <a:ext cx="335758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4818" name="Picture 2" descr="Журавлёв Иван Петрови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78237"/>
            <a:ext cx="3359874" cy="4671043"/>
          </a:xfrm>
          <a:prstGeom prst="rect">
            <a:avLst/>
          </a:prstGeom>
          <a:noFill/>
        </p:spPr>
      </p:pic>
      <p:sp>
        <p:nvSpPr>
          <p:cNvPr id="16386" name="AutoShape 2" descr="https://lh3.googleusercontent.com/MBg2Fmefn6WwdwuNpnxupOYkos19OKhN6EC76cxBIohkIfq7qjK5V3apDqUfOtqdxab0_upMvMU2E9EdK5GEnzmk-inOC-GuxrmZ1FBclbnSV4VCo0OlPHjkV8AmDPufMeqbRhiEEIY3_TgsfuAuhCliW-vIpwp9fdeXOmFET5dhclbA01wtxF-0wLurFCInln8R0SXPSr0FzVj2fcBEmmxWoS9qvSLvPpYihrFFAk8CHED5_MPS8LQQn8YiR_x4sjC959wrJZ7Sph4UZLG042ClFpKDTwBN_oOodGfJHewJ-UuPSw9f3bZAvbYr9caplU5eHzdzhgU3EMYzH2eDZZRZvRD5i2GTw4l_ZiitfYwQFQG_5dyzMIAxwYDABqM79pQYZzbVwBBf-Xc0K6MnXxF_uc8zOeFBPfgk3whErICMJDQKHNTJ7o09y-ppvHdbvM-SdfSPlmtFvtqcwRWSkzUSamFmfURtIxRsL2vXHzd-CPRCad0HOeBFIMa-QmoF9KtZBlNUKR0tgP4uBIbkznVDYKEZTEW3BvuFyP160f2aOyDZEtWvaml5ojx8H4njz78AT5JvITsOhEFtBG7g6LhUd0isBlLRt-yxYULGvGBbhUdKvh1CHO9LcG4H12X0BJ9FZxKtNLV_KOYuM7-iHKaQ2CVicR6ToaJPSCB2r0XjLS3eEsD5vkg=w493-h656-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https://lh3.googleusercontent.com/MBg2Fmefn6WwdwuNpnxupOYkos19OKhN6EC76cxBIohkIfq7qjK5V3apDqUfOtqdxab0_upMvMU2E9EdK5GEnzmk-inOC-GuxrmZ1FBclbnSV4VCo0OlPHjkV8AmDPufMeqbRhiEEIY3_TgsfuAuhCliW-vIpwp9fdeXOmFET5dhclbA01wtxF-0wLurFCInln8R0SXPSr0FzVj2fcBEmmxWoS9qvSLvPpYihrFFAk8CHED5_MPS8LQQn8YiR_x4sjC959wrJZ7Sph4UZLG042ClFpKDTwBN_oOodGfJHewJ-UuPSw9f3bZAvbYr9caplU5eHzdzhgU3EMYzH2eDZZRZvRD5i2GTw4l_ZiitfYwQFQG_5dyzMIAxwYDABqM79pQYZzbVwBBf-Xc0K6MnXxF_uc8zOeFBPfgk3whErICMJDQKHNTJ7o09y-ppvHdbvM-SdfSPlmtFvtqcwRWSkzUSamFmfURtIxRsL2vXHzd-CPRCad0HOeBFIMa-QmoF9KtZBlNUKR0tgP4uBIbkznVDYKEZTEW3BvuFyP160f2aOyDZEtWvaml5ojx8H4njz78AT5JvITsOhEFtBG7g6LhUd0isBlLRt-yxYULGvGBbhUdKvh1CHO9LcG4H12X0BJ9FZxKtNLV_KOYuM7-iHKaQ2CVicR6ToaJPSCB2r0XjLS3eEsD5vkg=w493-h656-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lh3.googleusercontent.com/MBg2Fmefn6WwdwuNpnxupOYkos19OKhN6EC76cxBIohkIfq7qjK5V3apDqUfOtqdxab0_upMvMU2E9EdK5GEnzmk-inOC-GuxrmZ1FBclbnSV4VCo0OlPHjkV8AmDPufMeqbRhiEEIY3_TgsfuAuhCliW-vIpwp9fdeXOmFET5dhclbA01wtxF-0wLurFCInln8R0SXPSr0FzVj2fcBEmmxWoS9qvSLvPpYihrFFAk8CHED5_MPS8LQQn8YiR_x4sjC959wrJZ7Sph4UZLG042ClFpKDTwBN_oOodGfJHewJ-UuPSw9f3bZAvbYr9caplU5eHzdzhgU3EMYzH2eDZZRZvRD5i2GTw4l_ZiitfYwQFQG_5dyzMIAxwYDABqM79pQYZzbVwBBf-Xc0K6MnXxF_uc8zOeFBPfgk3whErICMJDQKHNTJ7o09y-ppvHdbvM-SdfSPlmtFvtqcwRWSkzUSamFmfURtIxRsL2vXHzd-CPRCad0HOeBFIMa-QmoF9KtZBlNUKR0tgP4uBIbkznVDYKEZTEW3BvuFyP160f2aOyDZEtWvaml5ojx8H4njz78AT5JvITsOhEFtBG7g6LhUd0isBlLRt-yxYULGvGBbhUdKvh1CHO9LcG4H12X0BJ9FZxKtNLV_KOYuM7-iHKaQ2CVicR6ToaJPSCB2r0XjLS3eEsD5vkg=w493-h656-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C:\Users\1\Desktop\ж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10405"/>
            <a:ext cx="1835696" cy="2447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88640"/>
            <a:ext cx="8219340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Ремизов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Ива́н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Миха́йлович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(1901 — 1939)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3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47932" y="1130146"/>
            <a:ext cx="4466788" cy="529537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3600" dirty="0" smtClean="0"/>
              <a:t>      </a:t>
            </a:r>
            <a:endParaRPr lang="ru-RU" sz="24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35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4977" y="927597"/>
            <a:ext cx="417139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Родился в </a:t>
            </a:r>
            <a:r>
              <a:rPr lang="ru-RU" sz="2000" b="1" i="1" dirty="0" smtClean="0"/>
              <a:t>Колпино</a:t>
            </a:r>
            <a:r>
              <a:rPr lang="ru-RU" sz="2000" b="1" dirty="0" smtClean="0"/>
              <a:t>,</a:t>
            </a:r>
            <a:r>
              <a:rPr lang="ru-RU" b="1" dirty="0" smtClean="0"/>
              <a:t> работал учеником на Ижорском заводе. С 1918 г. служил в Красной Армии. С 1939 года командир 149 стрелкового полка. Звание Героя Советского Союза майору Ремизову присвоено 29 августа 1939 года «за мужество и героизм,  проявленные в боях с японскими захватчиками на реке Халхин-Гол (посмертно)»</a:t>
            </a:r>
          </a:p>
          <a:p>
            <a:pPr algn="just"/>
            <a:r>
              <a:rPr lang="ru-RU" b="1" dirty="0" smtClean="0"/>
              <a:t>Имя Героя носят улицы в Москве и Чите, одна из высот в районе реки Халхин-Гол (Монгольская Народная Республика), на которой он погиб. Мемориальная доска в память о Герое установлена в городе-герое Москве.</a:t>
            </a:r>
          </a:p>
          <a:p>
            <a:pPr algn="just"/>
            <a:r>
              <a:rPr lang="ru-RU" b="1" dirty="0" smtClean="0"/>
              <a:t>Место захоронения – высота </a:t>
            </a:r>
            <a:r>
              <a:rPr lang="ru-RU" b="1" dirty="0" err="1"/>
              <a:t>Окина</a:t>
            </a:r>
            <a:r>
              <a:rPr lang="ru-RU" b="1" dirty="0"/>
              <a:t> </a:t>
            </a:r>
            <a:r>
              <a:rPr lang="ru-RU" b="1" dirty="0" err="1" smtClean="0"/>
              <a:t>Такаса</a:t>
            </a:r>
            <a:r>
              <a:rPr lang="ru-RU" b="1" dirty="0" smtClean="0"/>
              <a:t> </a:t>
            </a:r>
            <a:r>
              <a:rPr lang="ru-RU" b="1" dirty="0"/>
              <a:t>(сопка </a:t>
            </a:r>
            <a:r>
              <a:rPr lang="ru-RU" b="1" dirty="0" smtClean="0"/>
              <a:t>Ремизова, на ней установлен памятник), на берегу реки Халхин-Гол.</a:t>
            </a:r>
          </a:p>
          <a:p>
            <a:pPr algn="just"/>
            <a:endParaRPr lang="ru-RU" b="1" dirty="0"/>
          </a:p>
        </p:txBody>
      </p:sp>
      <p:pic>
        <p:nvPicPr>
          <p:cNvPr id="4098" name="Picture 2" descr="C:\Users\1\Desktop\remizov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169" y="1083687"/>
            <a:ext cx="3747763" cy="5341835"/>
          </a:xfrm>
          <a:prstGeom prst="rect">
            <a:avLst/>
          </a:prstGeom>
          <a:noFill/>
        </p:spPr>
      </p:pic>
      <p:pic>
        <p:nvPicPr>
          <p:cNvPr id="13313" name="Picture 1" descr="C:\Users\1\Desktop\р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4410404"/>
            <a:ext cx="1835696" cy="2447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844" y="188640"/>
            <a:ext cx="7578018" cy="648072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Шабан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Борис Тарасович (1923-2005)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3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8752" y="1068299"/>
            <a:ext cx="4197664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300" b="1" dirty="0" smtClean="0"/>
              <a:t>    </a:t>
            </a:r>
            <a:r>
              <a:rPr lang="ru-RU" sz="1800" b="1" dirty="0" smtClean="0"/>
              <a:t>Родился </a:t>
            </a:r>
            <a:r>
              <a:rPr lang="ru-RU" sz="1800" b="1" dirty="0"/>
              <a:t>в г. Москве. </a:t>
            </a:r>
            <a:endParaRPr lang="ru-RU" sz="1800" b="1" dirty="0" smtClean="0"/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В </a:t>
            </a:r>
            <a:r>
              <a:rPr lang="ru-RU" sz="1800" b="1" dirty="0"/>
              <a:t>1941 году окончил школу № 402 г. </a:t>
            </a:r>
            <a:r>
              <a:rPr lang="ru-RU" sz="2000" b="1" i="1" dirty="0" smtClean="0"/>
              <a:t>Колпино</a:t>
            </a:r>
            <a:r>
              <a:rPr lang="ru-RU" sz="1800" b="1" dirty="0" smtClean="0"/>
              <a:t> (сейчас – </a:t>
            </a:r>
            <a:r>
              <a:rPr lang="ru-RU" sz="1800" b="1" dirty="0"/>
              <a:t>гимназия № </a:t>
            </a:r>
            <a:r>
              <a:rPr lang="ru-RU" sz="1800" b="1" dirty="0" smtClean="0"/>
              <a:t>402).</a:t>
            </a:r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</a:t>
            </a:r>
            <a:r>
              <a:rPr lang="ru-RU" sz="1800" b="1" dirty="0"/>
              <a:t>Окончил ускоренный курс Ленинградского высшего артиллерийского училища. С февраля 1942 года на фронте, командовал взводом управления, минометной батареей. Капитан. Звание Героя Советского Союза присвоено 24 декабря 1943 г. </a:t>
            </a:r>
            <a:r>
              <a:rPr lang="ru-RU" sz="1800" b="1" dirty="0" smtClean="0"/>
              <a:t>«за </a:t>
            </a:r>
            <a:r>
              <a:rPr lang="ru-RU" sz="1800" b="1" dirty="0"/>
              <a:t>форсирование Днепра». После войны жил в г. Москве</a:t>
            </a:r>
            <a:r>
              <a:rPr lang="ru-RU" sz="1800" b="1" dirty="0" smtClean="0"/>
              <a:t>.</a:t>
            </a:r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Похоронен </a:t>
            </a:r>
            <a:r>
              <a:rPr lang="ru-RU" sz="1800" b="1" dirty="0"/>
              <a:t>на </a:t>
            </a:r>
            <a:r>
              <a:rPr lang="ru-RU" sz="1800" b="1" dirty="0" err="1"/>
              <a:t>Троекуровском</a:t>
            </a:r>
            <a:r>
              <a:rPr lang="ru-RU" sz="1800" b="1" dirty="0"/>
              <a:t> кладбище в Москве (участок 6а).</a:t>
            </a:r>
            <a:endParaRPr lang="ru-RU" sz="1800" b="1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1\Desktop\Shaban_BorisTarasovi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62428"/>
            <a:ext cx="3118652" cy="4620226"/>
          </a:xfrm>
          <a:prstGeom prst="rect">
            <a:avLst/>
          </a:prstGeom>
          <a:noFill/>
        </p:spPr>
      </p:pic>
      <p:pic>
        <p:nvPicPr>
          <p:cNvPr id="34818" name="Picture 2" descr="C:\Users\1\Desktop\ш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06416"/>
            <a:ext cx="1763688" cy="235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727" y="296853"/>
            <a:ext cx="8393696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Рогозин Владимир Алексеевич (1925-1944)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98817" y="1046066"/>
            <a:ext cx="4608512" cy="525658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/>
              <a:t>       Родился </a:t>
            </a:r>
            <a:r>
              <a:rPr lang="ru-RU" sz="1800" b="1" dirty="0"/>
              <a:t>в деревне </a:t>
            </a:r>
            <a:r>
              <a:rPr lang="ru-RU" sz="1800" b="1" dirty="0" err="1"/>
              <a:t>Надпорожье</a:t>
            </a:r>
            <a:r>
              <a:rPr lang="ru-RU" sz="1800" b="1" dirty="0"/>
              <a:t> Вологодской области. С </a:t>
            </a:r>
            <a:r>
              <a:rPr lang="ru-RU" sz="1800" b="1" dirty="0" smtClean="0"/>
              <a:t>1940-1943 г.г. </a:t>
            </a:r>
            <a:r>
              <a:rPr lang="ru-RU" sz="1800" b="1" dirty="0"/>
              <a:t>обучался в ремесленном училище № 11 г. </a:t>
            </a:r>
            <a:r>
              <a:rPr lang="ru-RU" sz="2000" b="1" i="1" dirty="0" smtClean="0"/>
              <a:t>Колпино</a:t>
            </a:r>
            <a:r>
              <a:rPr lang="ru-RU" sz="1800" b="1" dirty="0" smtClean="0"/>
              <a:t> </a:t>
            </a:r>
            <a:r>
              <a:rPr lang="ru-RU" sz="1800" b="1" dirty="0"/>
              <a:t>и работал на Ижорском заводе.</a:t>
            </a:r>
          </a:p>
          <a:p>
            <a:pPr algn="just">
              <a:buNone/>
            </a:pPr>
            <a:r>
              <a:rPr lang="ru-RU" sz="1800" b="1" dirty="0" smtClean="0"/>
              <a:t>       Окончил </a:t>
            </a:r>
            <a:r>
              <a:rPr lang="ru-RU" sz="1800" b="1" dirty="0"/>
              <a:t>школу младших командиров. В действующей армии в лета 1943 года. Звание Героя Советского Союза пулемётчику, младшему сержанту Рогозину присвоено 23 сентября 1944 года </a:t>
            </a:r>
            <a:r>
              <a:rPr lang="ru-RU" sz="1800" b="1" dirty="0" smtClean="0"/>
              <a:t>«за </a:t>
            </a:r>
            <a:r>
              <a:rPr lang="ru-RU" sz="1800" b="1" dirty="0"/>
              <a:t>мужество, отвагу и героизм, проявленные при освобождении Западной Украины (посмертно)».</a:t>
            </a:r>
          </a:p>
          <a:p>
            <a:pPr algn="just">
              <a:buNone/>
            </a:pPr>
            <a:r>
              <a:rPr lang="ru-RU" sz="1800" b="1" dirty="0" smtClean="0"/>
              <a:t>      Был </a:t>
            </a:r>
            <a:r>
              <a:rPr lang="ru-RU" sz="1800" b="1" dirty="0"/>
              <a:t>похоронен в селе </a:t>
            </a:r>
            <a:r>
              <a:rPr lang="ru-RU" sz="1800" b="1" dirty="0" err="1"/>
              <a:t>Палагичи</a:t>
            </a:r>
            <a:r>
              <a:rPr lang="ru-RU" sz="1800" b="1" dirty="0"/>
              <a:t> </a:t>
            </a:r>
            <a:r>
              <a:rPr lang="ru-RU" sz="1800" b="1" dirty="0" err="1"/>
              <a:t>Тлумачского</a:t>
            </a:r>
            <a:r>
              <a:rPr lang="ru-RU" sz="1800" b="1" dirty="0"/>
              <a:t> района </a:t>
            </a:r>
            <a:r>
              <a:rPr lang="ru-RU" sz="1800" b="1" dirty="0" err="1"/>
              <a:t>Ивано-Франковской</a:t>
            </a:r>
            <a:r>
              <a:rPr lang="ru-RU" sz="1800" b="1" dirty="0"/>
              <a:t> области. </a:t>
            </a:r>
            <a:r>
              <a:rPr lang="ru-RU" sz="1800" b="1" dirty="0" smtClean="0"/>
              <a:t>В </a:t>
            </a:r>
            <a:r>
              <a:rPr lang="ru-RU" sz="1800" b="1" dirty="0"/>
              <a:t>1962 году перезахоронен в братскую могилу в Центральном городском парке города Тлумач. </a:t>
            </a:r>
            <a:endParaRPr lang="ru-RU" sz="1800" b="1" dirty="0" smtClean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2" name="Picture 2" descr="C:\Users\1\Desktop\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3448469" cy="4939219"/>
          </a:xfrm>
          <a:prstGeom prst="rect">
            <a:avLst/>
          </a:prstGeom>
          <a:noFill/>
        </p:spPr>
      </p:pic>
      <p:pic>
        <p:nvPicPr>
          <p:cNvPr id="35843" name="Picture 3" descr="C:\Users\1\Desktop\рог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53" b="7707"/>
          <a:stretch/>
        </p:blipFill>
        <p:spPr bwMode="auto">
          <a:xfrm>
            <a:off x="0" y="4558726"/>
            <a:ext cx="1760956" cy="22992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24936" cy="648072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Тазаев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Алексей Иванович (1916-1945)</a:t>
            </a:r>
            <a:endParaRPr lang="ru-RU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051729"/>
            <a:ext cx="4747968" cy="6072206"/>
          </a:xfrm>
        </p:spPr>
        <p:txBody>
          <a:bodyPr>
            <a:noAutofit/>
          </a:bodyPr>
          <a:lstStyle/>
          <a:p>
            <a:pPr marL="85725" indent="-85725"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Родился </a:t>
            </a:r>
            <a:r>
              <a:rPr lang="ru-RU" sz="1800" b="1" dirty="0"/>
              <a:t>в 1916 </a:t>
            </a:r>
            <a:r>
              <a:rPr lang="ru-RU" sz="1800" b="1" dirty="0" smtClean="0"/>
              <a:t>году</a:t>
            </a:r>
            <a:r>
              <a:rPr lang="ru-RU" sz="1800" b="1" dirty="0"/>
              <a:t> в </a:t>
            </a:r>
            <a:r>
              <a:rPr lang="ru-RU" sz="1800" b="1" dirty="0" smtClean="0"/>
              <a:t>г.</a:t>
            </a:r>
            <a:r>
              <a:rPr lang="ru-RU" sz="1800" b="1" dirty="0"/>
              <a:t> </a:t>
            </a:r>
            <a:r>
              <a:rPr lang="ru-RU" sz="1800" b="1" i="1" dirty="0"/>
              <a:t>Колпино</a:t>
            </a:r>
            <a:r>
              <a:rPr lang="ru-RU" sz="1800" b="1" dirty="0"/>
              <a:t> в рабочей </a:t>
            </a:r>
            <a:r>
              <a:rPr lang="ru-RU" sz="1800" b="1" dirty="0" smtClean="0"/>
              <a:t>семье. Поступил </a:t>
            </a:r>
            <a:r>
              <a:rPr lang="ru-RU" sz="1800" b="1" dirty="0"/>
              <a:t>на </a:t>
            </a:r>
            <a:r>
              <a:rPr lang="ru-RU" sz="1800" b="1" dirty="0" smtClean="0"/>
              <a:t>Ижорский завод</a:t>
            </a:r>
            <a:r>
              <a:rPr lang="ru-RU" sz="1800" b="1" dirty="0"/>
              <a:t> </a:t>
            </a:r>
            <a:r>
              <a:rPr lang="ru-RU" sz="1800" b="1" dirty="0" smtClean="0"/>
              <a:t>формовщиком. В</a:t>
            </a:r>
            <a:r>
              <a:rPr lang="ru-RU" sz="1800" b="1" dirty="0"/>
              <a:t> 1937 году был призван в Красную Армию. Участвовал в Советско-финской войне 1939—1940 </a:t>
            </a:r>
            <a:r>
              <a:rPr lang="ru-RU" sz="1800" b="1" dirty="0" smtClean="0"/>
              <a:t>годов</a:t>
            </a:r>
            <a:endParaRPr lang="ru-RU" sz="1800" b="1" dirty="0"/>
          </a:p>
          <a:p>
            <a:pPr marL="85725" indent="-85725" algn="just">
              <a:buNone/>
            </a:pPr>
            <a:r>
              <a:rPr lang="ru-RU" sz="1800" b="1" dirty="0" smtClean="0"/>
              <a:t>  Вернувшись </a:t>
            </a:r>
            <a:r>
              <a:rPr lang="ru-RU" sz="1800" b="1" dirty="0"/>
              <a:t>в </a:t>
            </a:r>
            <a:r>
              <a:rPr lang="ru-RU" sz="2000" b="1" i="1" dirty="0"/>
              <a:t>Колпино</a:t>
            </a:r>
            <a:r>
              <a:rPr lang="ru-RU" sz="2000" b="1" dirty="0"/>
              <a:t>,</a:t>
            </a:r>
            <a:r>
              <a:rPr lang="ru-RU" sz="1800" b="1" dirty="0"/>
              <a:t> </a:t>
            </a:r>
            <a:r>
              <a:rPr lang="ru-RU" sz="1800" b="1" dirty="0" smtClean="0"/>
              <a:t>работал </a:t>
            </a:r>
            <a:r>
              <a:rPr lang="ru-RU" sz="1800" b="1" dirty="0"/>
              <a:t>на </a:t>
            </a:r>
            <a:r>
              <a:rPr lang="ru-RU" sz="1800" b="1" dirty="0" smtClean="0"/>
              <a:t>Ижорском заводе </a:t>
            </a:r>
            <a:r>
              <a:rPr lang="ru-RU" sz="1800" b="1" dirty="0"/>
              <a:t>по специальности формовщик</a:t>
            </a:r>
            <a:r>
              <a:rPr lang="ru-RU" sz="1800" b="1" dirty="0" smtClean="0"/>
              <a:t>.</a:t>
            </a:r>
            <a:endParaRPr lang="ru-RU" sz="1800" b="1" dirty="0"/>
          </a:p>
          <a:p>
            <a:pPr marL="85725" indent="0" algn="just">
              <a:buNone/>
            </a:pPr>
            <a:r>
              <a:rPr lang="ru-RU" sz="1800" b="1" dirty="0" smtClean="0"/>
              <a:t>Звание </a:t>
            </a:r>
            <a:r>
              <a:rPr lang="ru-RU" sz="1800" b="1" dirty="0"/>
              <a:t>Героя Советского Союза командиру </a:t>
            </a:r>
            <a:r>
              <a:rPr lang="ru-RU" sz="1800" b="1" dirty="0" smtClean="0"/>
              <a:t>взвода </a:t>
            </a:r>
            <a:r>
              <a:rPr lang="ru-RU" sz="1800" b="1" dirty="0"/>
              <a:t>лейтенанту </a:t>
            </a:r>
            <a:r>
              <a:rPr lang="ru-RU" sz="1800" b="1" dirty="0" err="1"/>
              <a:t>Тазаеву</a:t>
            </a:r>
            <a:r>
              <a:rPr lang="ru-RU" sz="1800" b="1" dirty="0"/>
              <a:t> присвоено 19 апреля 1945 года «За мужество и героизм, проявленные при освобождении Восточной Пруссии (посмертно</a:t>
            </a:r>
            <a:r>
              <a:rPr lang="ru-RU" sz="1800" b="1" dirty="0" smtClean="0"/>
              <a:t>)». 7 </a:t>
            </a:r>
            <a:r>
              <a:rPr lang="ru-RU" sz="1800" b="1" dirty="0"/>
              <a:t>января лейтенант А.И</a:t>
            </a:r>
            <a:r>
              <a:rPr lang="ru-RU" sz="1800" b="1" dirty="0" smtClean="0"/>
              <a:t>. </a:t>
            </a:r>
            <a:r>
              <a:rPr lang="ru-RU" sz="1800" b="1" dirty="0" err="1" smtClean="0"/>
              <a:t>Тазаев</a:t>
            </a:r>
            <a:r>
              <a:rPr lang="ru-RU" sz="1800" b="1" dirty="0" smtClean="0"/>
              <a:t> </a:t>
            </a:r>
            <a:r>
              <a:rPr lang="ru-RU" sz="1800" b="1" dirty="0"/>
              <a:t>скончался от ран в 144-м медсанбате 124-й стрелковой дивизии</a:t>
            </a:r>
            <a:r>
              <a:rPr lang="ru-RU" sz="1800" b="1" dirty="0" smtClean="0"/>
              <a:t>.</a:t>
            </a:r>
          </a:p>
          <a:p>
            <a:pPr marL="85725" indent="-85725" algn="just">
              <a:buNone/>
            </a:pPr>
            <a:r>
              <a:rPr lang="ru-RU" sz="1800" b="1" dirty="0" smtClean="0"/>
              <a:t>  Похоронен </a:t>
            </a:r>
            <a:r>
              <a:rPr lang="ru-RU" sz="1800" b="1" dirty="0"/>
              <a:t>в братской могиле в посёлке </a:t>
            </a:r>
            <a:r>
              <a:rPr lang="ru-RU" sz="1800" b="1" dirty="0" smtClean="0"/>
              <a:t>Добровольск Калининградской области    </a:t>
            </a:r>
          </a:p>
          <a:p>
            <a:pPr algn="just">
              <a:buNone/>
            </a:pPr>
            <a:endParaRPr lang="ru-RU" sz="1800" b="1" dirty="0" smtClean="0"/>
          </a:p>
          <a:p>
            <a:pPr algn="just">
              <a:buNone/>
            </a:pPr>
            <a:endParaRPr lang="ru-RU" sz="1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5" name="Picture 3" descr="C:\Users\1\Desktop\TazaevAlivan1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79512" y="1163349"/>
            <a:ext cx="3820984" cy="5043699"/>
          </a:xfrm>
          <a:prstGeom prst="rect">
            <a:avLst/>
          </a:prstGeom>
          <a:noFill/>
        </p:spPr>
      </p:pic>
      <p:pic>
        <p:nvPicPr>
          <p:cNvPr id="8194" name="Picture 2" descr="C:\Users\1\Desktop\IMG_20191108_1712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4725144"/>
            <a:ext cx="1599642" cy="2132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88604"/>
            <a:ext cx="8103844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Орлов Николай Сергеевич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/>
              <a:t>(Минаев </a:t>
            </a:r>
            <a:r>
              <a:rPr lang="ru-RU" sz="3200" dirty="0" err="1" smtClean="0"/>
              <a:t>Гатаулла</a:t>
            </a:r>
            <a:r>
              <a:rPr lang="ru-RU" sz="3200" dirty="0" smtClean="0"/>
              <a:t> </a:t>
            </a:r>
            <a:r>
              <a:rPr lang="ru-RU" sz="3200" dirty="0" err="1" smtClean="0"/>
              <a:t>Мирзахитович</a:t>
            </a:r>
            <a:r>
              <a:rPr lang="ru-RU" sz="3200" dirty="0" smtClean="0"/>
              <a:t> 1919- 1982)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071546"/>
            <a:ext cx="5004630" cy="57864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</a:t>
            </a:r>
            <a:endParaRPr lang="ru-RU" sz="1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8233" y="1287117"/>
            <a:ext cx="43577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Родился в Татарстане. </a:t>
            </a:r>
          </a:p>
          <a:p>
            <a:pPr algn="just"/>
            <a:r>
              <a:rPr lang="ru-RU" b="1" dirty="0" smtClean="0"/>
              <a:t>Переехал с матерью в г. </a:t>
            </a:r>
            <a:r>
              <a:rPr lang="ru-RU" sz="2000" b="1" i="1" dirty="0" smtClean="0"/>
              <a:t>Колпино </a:t>
            </a:r>
            <a:r>
              <a:rPr lang="ru-RU" b="1" dirty="0" smtClean="0"/>
              <a:t>к</a:t>
            </a:r>
            <a:r>
              <a:rPr lang="ru-RU" sz="2000" b="1" i="1" dirty="0" smtClean="0"/>
              <a:t> </a:t>
            </a:r>
            <a:r>
              <a:rPr lang="ru-RU" b="1" dirty="0" smtClean="0"/>
              <a:t>родственникам</a:t>
            </a:r>
            <a:r>
              <a:rPr lang="ru-RU" sz="2000" b="1" dirty="0" smtClean="0"/>
              <a:t>.</a:t>
            </a:r>
            <a:r>
              <a:rPr lang="ru-RU" b="1" dirty="0" smtClean="0"/>
              <a:t> Работал слесарем на Ижорском заводе. В 1939 году призван в ряды Красной Армии. В военкомате назвался Орловым Николаем Сергеевичем. Стал командиром отделения. </a:t>
            </a:r>
          </a:p>
          <a:p>
            <a:pPr algn="just"/>
            <a:r>
              <a:rPr lang="ru-RU" b="1" dirty="0" smtClean="0"/>
              <a:t>Звание Героя Советского союза присвоено 2 мая 1945 года</a:t>
            </a:r>
          </a:p>
          <a:p>
            <a:pPr algn="just"/>
            <a:r>
              <a:rPr lang="ru-RU" b="1" dirty="0" smtClean="0"/>
              <a:t>«за образцовое выполнение заданий командования и особые заслуги в развитии партизанского движения».</a:t>
            </a:r>
          </a:p>
          <a:p>
            <a:pPr algn="just"/>
            <a:r>
              <a:rPr lang="ru-RU" b="1" dirty="0" smtClean="0"/>
              <a:t>После войны работал в Украине и в Белоруссии.</a:t>
            </a:r>
            <a:r>
              <a:rPr lang="ru-RU" dirty="0" smtClean="0"/>
              <a:t> </a:t>
            </a:r>
            <a:r>
              <a:rPr lang="ru-RU" b="1" dirty="0" smtClean="0"/>
              <a:t>Жил в городе Ровно. Скончался 29 сентября 1982 года. Похоронен в городе Ровно на мемориале Славы.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/>
            <a:endParaRPr lang="ru-RU" b="1" dirty="0"/>
          </a:p>
        </p:txBody>
      </p:sp>
      <p:pic>
        <p:nvPicPr>
          <p:cNvPr id="9220" name="Picture 4" descr="C:\Users\1\Desktop\Orlov_Nkk_Srg_gss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069" y="1647994"/>
            <a:ext cx="3413822" cy="4633044"/>
          </a:xfrm>
          <a:prstGeom prst="rect">
            <a:avLst/>
          </a:prstGeom>
          <a:noFill/>
        </p:spPr>
      </p:pic>
      <p:pic>
        <p:nvPicPr>
          <p:cNvPr id="9218" name="Picture 2" descr="C:\Users\1\Desktop\IMG_20191108_17122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4506416"/>
            <a:ext cx="1763688" cy="235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153" y="249572"/>
            <a:ext cx="7632621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Косарев Александр Иванович (1924-1944)</a:t>
            </a:r>
            <a:endParaRPr lang="ru-RU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15845" y="714356"/>
            <a:ext cx="4616875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</a:t>
            </a:r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Родился </a:t>
            </a:r>
            <a:r>
              <a:rPr lang="ru-RU" sz="1800" b="1" dirty="0"/>
              <a:t>в </a:t>
            </a:r>
            <a:r>
              <a:rPr lang="ru-RU" sz="1800" b="1" dirty="0" smtClean="0"/>
              <a:t>г. </a:t>
            </a:r>
            <a:r>
              <a:rPr lang="ru-RU" sz="2000" b="1" i="1" dirty="0" smtClean="0"/>
              <a:t>Колпино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smtClean="0"/>
              <a:t>в семье рабочего, окончил колпинскую восьмилетнюю школу </a:t>
            </a:r>
            <a:r>
              <a:rPr lang="ru-RU" sz="1800" b="1" dirty="0"/>
              <a:t>№ </a:t>
            </a:r>
            <a:r>
              <a:rPr lang="ru-RU" sz="1800" b="1" dirty="0" smtClean="0"/>
              <a:t>3 (сейчас музыкальная школа им. Чайковского) в 1939 г.</a:t>
            </a:r>
            <a:endParaRPr lang="ru-RU" sz="1800" b="1" dirty="0"/>
          </a:p>
          <a:p>
            <a:pPr algn="just"/>
            <a:r>
              <a:rPr lang="ru-RU" sz="1800" b="1" dirty="0"/>
              <a:t>В 1940 году поступил в ремесленное училище № 11, до апреля 1942 года работал на Ижорском заводе. </a:t>
            </a:r>
            <a:endParaRPr lang="ru-RU" sz="1800" b="1" dirty="0" smtClean="0"/>
          </a:p>
          <a:p>
            <a:pPr algn="just"/>
            <a:r>
              <a:rPr lang="ru-RU" sz="1800" b="1" dirty="0" smtClean="0"/>
              <a:t>В </a:t>
            </a:r>
            <a:r>
              <a:rPr lang="ru-RU" sz="1800" b="1" dirty="0"/>
              <a:t>1944 г. в Сызрани окончил танковое училище. </a:t>
            </a:r>
            <a:endParaRPr lang="ru-RU" sz="1800" b="1" dirty="0" smtClean="0"/>
          </a:p>
          <a:p>
            <a:pPr algn="just"/>
            <a:r>
              <a:rPr lang="ru-RU" sz="1800" b="1" dirty="0" smtClean="0"/>
              <a:t>Звание </a:t>
            </a:r>
            <a:r>
              <a:rPr lang="ru-RU" sz="1800" b="1" dirty="0"/>
              <a:t>Героя Советского Союза командиру самоходной </a:t>
            </a:r>
            <a:r>
              <a:rPr lang="ru-RU" sz="1800" b="1" dirty="0" smtClean="0"/>
              <a:t>установки </a:t>
            </a:r>
            <a:r>
              <a:rPr lang="ru-RU" sz="1800" b="1" dirty="0"/>
              <a:t>лейтенанту Косареву присвоено 26 июня 1945 г. «за героизм, мужество и отвагу, проявленные при форсировании реки Одер (посмертно</a:t>
            </a:r>
            <a:r>
              <a:rPr lang="ru-RU" sz="1800" b="1" dirty="0" smtClean="0"/>
              <a:t>).</a:t>
            </a:r>
          </a:p>
          <a:p>
            <a:pPr algn="just">
              <a:buNone/>
            </a:pPr>
            <a:r>
              <a:rPr lang="ru-RU" sz="1800" b="1" dirty="0" smtClean="0"/>
              <a:t>        Похоронен в населенном пункте </a:t>
            </a:r>
            <a:r>
              <a:rPr lang="ru-RU" sz="1800" b="1" dirty="0" err="1" smtClean="0"/>
              <a:t>Вальхов</a:t>
            </a:r>
            <a:r>
              <a:rPr lang="ru-RU" sz="1800" b="1" dirty="0" smtClean="0"/>
              <a:t> (Польша).</a:t>
            </a:r>
            <a:endParaRPr lang="ru-RU" sz="1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1\Desktop\KosarevAldr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109" y="1124744"/>
            <a:ext cx="3432686" cy="4891577"/>
          </a:xfrm>
          <a:prstGeom prst="rect">
            <a:avLst/>
          </a:prstGeom>
          <a:noFill/>
        </p:spPr>
      </p:pic>
      <p:pic>
        <p:nvPicPr>
          <p:cNvPr id="6147" name="Picture 3" descr="C:\Users\1\Desktop\IMG_20191108_17123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06416"/>
            <a:ext cx="1763688" cy="235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88640"/>
            <a:ext cx="7602068" cy="648072"/>
          </a:xfrm>
        </p:spPr>
        <p:txBody>
          <a:bodyPr>
            <a:no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Жолудев Леонид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Васильевич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(1917-2000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714356"/>
            <a:ext cx="4387358" cy="53577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</a:t>
            </a:r>
          </a:p>
          <a:p>
            <a:pPr algn="just">
              <a:buNone/>
            </a:pPr>
            <a:r>
              <a:rPr lang="ru-RU" sz="1800" b="1" dirty="0" smtClean="0"/>
              <a:t>      Родился </a:t>
            </a:r>
            <a:r>
              <a:rPr lang="ru-RU" sz="1800" b="1" dirty="0"/>
              <a:t>в г. </a:t>
            </a:r>
            <a:r>
              <a:rPr lang="ru-RU" sz="2000" b="1" i="1" dirty="0" smtClean="0"/>
              <a:t>Колпино</a:t>
            </a:r>
            <a:r>
              <a:rPr lang="ru-RU" sz="2000" b="1" dirty="0" smtClean="0"/>
              <a:t>. </a:t>
            </a:r>
          </a:p>
          <a:p>
            <a:pPr algn="just">
              <a:buNone/>
            </a:pPr>
            <a:r>
              <a:rPr lang="ru-RU" sz="1800" b="1" dirty="0" smtClean="0"/>
              <a:t>      На фронте </a:t>
            </a:r>
            <a:r>
              <a:rPr lang="ru-RU" sz="1800" b="1" dirty="0"/>
              <a:t>с июля 1941 по 1945 </a:t>
            </a:r>
            <a:r>
              <a:rPr lang="ru-RU" sz="1800" b="1" dirty="0" smtClean="0"/>
              <a:t>г.г.</a:t>
            </a:r>
            <a:r>
              <a:rPr lang="ru-RU" sz="1800" b="1" dirty="0"/>
              <a:t>  Совершил 193 боевых вылета. После войны генерал-майор авиации, командир авиационного соединения, член Штаба Объединенных вооруженных сил - участников Варшавского договора.</a:t>
            </a:r>
          </a:p>
          <a:p>
            <a:pPr algn="just">
              <a:buNone/>
            </a:pPr>
            <a:r>
              <a:rPr lang="ru-RU" sz="1800" b="1" dirty="0" smtClean="0"/>
              <a:t>      Звание </a:t>
            </a:r>
            <a:r>
              <a:rPr lang="ru-RU" sz="1800" b="1" dirty="0"/>
              <a:t>Героя Советского Союза командиру эскадрильи, капитану Жолудеву присвоено 18 августа 1945 года</a:t>
            </a:r>
            <a:r>
              <a:rPr lang="ru-RU" sz="1800" b="1" dirty="0" smtClean="0"/>
              <a:t>.</a:t>
            </a:r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Жил </a:t>
            </a:r>
            <a:r>
              <a:rPr lang="ru-RU" sz="1800" b="1" dirty="0"/>
              <a:t>в Москве. </a:t>
            </a:r>
            <a:endParaRPr lang="ru-RU" sz="1800" b="1" dirty="0" smtClean="0"/>
          </a:p>
          <a:p>
            <a:pPr indent="14288" algn="just">
              <a:buNone/>
            </a:pPr>
            <a:r>
              <a:rPr lang="ru-RU" sz="1800" b="1" dirty="0" smtClean="0"/>
              <a:t>Умер </a:t>
            </a:r>
            <a:r>
              <a:rPr lang="ru-RU" sz="1800" b="1" dirty="0"/>
              <a:t>22 июня 1997 года. </a:t>
            </a:r>
            <a:endParaRPr lang="ru-RU" sz="1800" b="1" dirty="0" smtClean="0"/>
          </a:p>
          <a:p>
            <a:pPr indent="14288" algn="just">
              <a:buNone/>
            </a:pPr>
            <a:r>
              <a:rPr lang="ru-RU" sz="1800" b="1" dirty="0" smtClean="0"/>
              <a:t>Похоронен </a:t>
            </a:r>
            <a:r>
              <a:rPr lang="ru-RU" sz="1800" b="1" dirty="0"/>
              <a:t>в Москве </a:t>
            </a:r>
            <a:r>
              <a:rPr lang="ru-RU" sz="1800" b="1" dirty="0" smtClean="0"/>
              <a:t>на </a:t>
            </a:r>
          </a:p>
          <a:p>
            <a:pPr indent="14288" algn="just">
              <a:buNone/>
            </a:pPr>
            <a:r>
              <a:rPr lang="ru-RU" sz="1800" b="1" dirty="0" smtClean="0"/>
              <a:t>Хованском </a:t>
            </a:r>
          </a:p>
          <a:p>
            <a:pPr indent="14288" algn="just">
              <a:buNone/>
            </a:pPr>
            <a:r>
              <a:rPr lang="ru-RU" sz="1800" b="1" dirty="0" smtClean="0"/>
              <a:t>Центральном </a:t>
            </a:r>
            <a:r>
              <a:rPr lang="ru-RU" sz="1800" b="1" dirty="0"/>
              <a:t>кладбище.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C:\Users\1\Desktop\Zholudev_Leonid_Vasilyevich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32" y="1068299"/>
            <a:ext cx="3636119" cy="5075195"/>
          </a:xfrm>
          <a:prstGeom prst="rect">
            <a:avLst/>
          </a:prstGeom>
          <a:noFill/>
        </p:spPr>
      </p:pic>
      <p:pic>
        <p:nvPicPr>
          <p:cNvPr id="7171" name="Picture 3" descr="C:\Users\1\Desktop\IMG_20191108_17124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8295" y="4370393"/>
            <a:ext cx="1865705" cy="2487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88640"/>
            <a:ext cx="8219340" cy="648072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Медведев Иван Петрович (1924-1998)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5" y="812676"/>
            <a:ext cx="3886723" cy="509770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/>
              <a:t>      </a:t>
            </a:r>
          </a:p>
          <a:p>
            <a:pPr marL="0" indent="14288">
              <a:buNone/>
              <a:tabLst>
                <a:tab pos="0" algn="l"/>
              </a:tabLst>
            </a:pPr>
            <a:r>
              <a:rPr lang="ru-RU" sz="1800" b="1" dirty="0" smtClean="0"/>
              <a:t>Родился </a:t>
            </a:r>
            <a:r>
              <a:rPr lang="ru-RU" sz="1800" b="1" dirty="0"/>
              <a:t>в Калининской области, </a:t>
            </a:r>
            <a:r>
              <a:rPr lang="ru-RU" sz="1800" b="1" dirty="0" smtClean="0"/>
              <a:t>до войны работал </a:t>
            </a:r>
            <a:r>
              <a:rPr lang="ru-RU" sz="1800" b="1" dirty="0"/>
              <a:t>в колхозе. </a:t>
            </a:r>
            <a:r>
              <a:rPr lang="ru-RU" sz="1800" b="1" dirty="0" smtClean="0"/>
              <a:t>С 1942-1945 г.г</a:t>
            </a:r>
            <a:r>
              <a:rPr lang="ru-RU" sz="1800" b="1" dirty="0"/>
              <a:t>.  находился в действующей армии. </a:t>
            </a:r>
            <a:endParaRPr lang="ru-RU" sz="1800" b="1" dirty="0" smtClean="0"/>
          </a:p>
          <a:p>
            <a:pPr marL="0" indent="0" algn="just">
              <a:buNone/>
            </a:pPr>
            <a:r>
              <a:rPr lang="ru-RU" sz="1800" b="1" dirty="0" smtClean="0"/>
              <a:t> С </a:t>
            </a:r>
            <a:r>
              <a:rPr lang="ru-RU" sz="1800" b="1" dirty="0"/>
              <a:t>1951 г. </a:t>
            </a:r>
            <a:r>
              <a:rPr lang="ru-RU" sz="1800" b="1" dirty="0" smtClean="0"/>
              <a:t>Жил в </a:t>
            </a:r>
            <a:r>
              <a:rPr lang="ru-RU" sz="2000" b="1" i="1" dirty="0" smtClean="0"/>
              <a:t>Колпино</a:t>
            </a:r>
            <a:r>
              <a:rPr lang="ru-RU" sz="2000" b="1" dirty="0" smtClean="0"/>
              <a:t>, </a:t>
            </a:r>
            <a:r>
              <a:rPr lang="ru-RU" sz="1800" b="1" dirty="0"/>
              <a:t>с 1951 по </a:t>
            </a:r>
            <a:r>
              <a:rPr lang="ru-RU" sz="1800" b="1" dirty="0" smtClean="0"/>
              <a:t> 1986г.г.  работал </a:t>
            </a:r>
            <a:r>
              <a:rPr lang="ru-RU" sz="1800" b="1" dirty="0"/>
              <a:t>на Ижорском заводе.</a:t>
            </a:r>
          </a:p>
          <a:p>
            <a:pPr marL="0" indent="0" algn="just">
              <a:buNone/>
            </a:pPr>
            <a:r>
              <a:rPr lang="ru-RU" sz="1800" b="1" dirty="0"/>
              <a:t>Звание Героя Советского Союза командиру взвода </a:t>
            </a:r>
            <a:r>
              <a:rPr lang="ru-RU" sz="1800" b="1" dirty="0" smtClean="0"/>
              <a:t>автоматчиков </a:t>
            </a:r>
            <a:r>
              <a:rPr lang="ru-RU" sz="1800" b="1" dirty="0"/>
              <a:t>Медведеву присвоено 22 июля </a:t>
            </a:r>
            <a:r>
              <a:rPr lang="ru-RU" sz="1800" b="1" dirty="0" smtClean="0"/>
              <a:t>1944г</a:t>
            </a:r>
            <a:r>
              <a:rPr lang="ru-RU" sz="1800" b="1" dirty="0"/>
              <a:t>. </a:t>
            </a:r>
            <a:r>
              <a:rPr lang="ru-RU" sz="1800" b="1" dirty="0" smtClean="0"/>
              <a:t>«за </a:t>
            </a:r>
            <a:r>
              <a:rPr lang="ru-RU" sz="1800" b="1" dirty="0"/>
              <a:t>исключительный героизм, проявленный при форсировании Западной Двины</a:t>
            </a:r>
            <a:r>
              <a:rPr lang="ru-RU" sz="1800" b="1" dirty="0" smtClean="0"/>
              <a:t>».</a:t>
            </a:r>
          </a:p>
          <a:p>
            <a:pPr marL="0" indent="0" algn="just">
              <a:buNone/>
            </a:pPr>
            <a:r>
              <a:rPr lang="ru-RU" sz="1800" b="1" dirty="0"/>
              <a:t>Скончался 11 июня </a:t>
            </a:r>
            <a:endParaRPr lang="ru-RU" sz="1800" b="1" dirty="0" smtClean="0"/>
          </a:p>
          <a:p>
            <a:pPr marL="0" indent="0" algn="just">
              <a:buNone/>
            </a:pPr>
            <a:r>
              <a:rPr lang="ru-RU" sz="1800" b="1" dirty="0" smtClean="0"/>
              <a:t>1996 </a:t>
            </a:r>
            <a:r>
              <a:rPr lang="ru-RU" sz="1800" b="1" dirty="0"/>
              <a:t>года. </a:t>
            </a:r>
            <a:r>
              <a:rPr lang="ru-RU" sz="1800" b="1" dirty="0" smtClean="0"/>
              <a:t>Похоронен </a:t>
            </a:r>
          </a:p>
          <a:p>
            <a:pPr marL="0" indent="0" algn="just">
              <a:buNone/>
            </a:pPr>
            <a:r>
              <a:rPr lang="ru-RU" sz="1800" b="1" dirty="0" smtClean="0"/>
              <a:t>на городском кладбище           </a:t>
            </a:r>
          </a:p>
          <a:p>
            <a:pPr>
              <a:buNone/>
            </a:pPr>
            <a:r>
              <a:rPr lang="ru-RU" sz="2000" b="1" i="1" dirty="0" smtClean="0"/>
              <a:t>в Колпино</a:t>
            </a:r>
            <a:r>
              <a:rPr lang="ru-RU" sz="1800" b="1" dirty="0" smtClean="0"/>
              <a:t>.</a:t>
            </a:r>
            <a:br>
              <a:rPr lang="ru-RU" sz="1800" b="1" dirty="0" smtClean="0"/>
            </a:br>
            <a:endParaRPr lang="ru-RU" sz="1800" b="1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714356"/>
            <a:ext cx="3357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1\Desktop\MedvedevIvPe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948" y="1196752"/>
            <a:ext cx="3113889" cy="4790598"/>
          </a:xfrm>
          <a:prstGeom prst="rect">
            <a:avLst/>
          </a:prstGeom>
          <a:noFill/>
        </p:spPr>
      </p:pic>
      <p:pic>
        <p:nvPicPr>
          <p:cNvPr id="1026" name="Picture 2" descr="C:\Users\1\Desktop\IMG_20191108_17125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5206" y="4365104"/>
            <a:ext cx="1928794" cy="2571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260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1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21086" cy="614366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7100" b="1" dirty="0" smtClean="0">
              <a:solidFill>
                <a:schemeClr val="tx1"/>
              </a:solidFill>
            </a:endParaRPr>
          </a:p>
          <a:p>
            <a:endParaRPr lang="ru-RU" sz="71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71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75-летию Победы в Великой Отечественной войне посвящается…</a:t>
            </a:r>
          </a:p>
          <a:p>
            <a:endParaRPr lang="ru-RU" sz="7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8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АЛЛЕЯ ГЕРОЕВ В ГОРОДЕ ВОИНСКОЙ СЛАВЫ КОЛПИНО</a:t>
            </a:r>
          </a:p>
          <a:p>
            <a:pPr algn="ctr"/>
            <a:endParaRPr lang="ru-RU" b="1" i="1" dirty="0" smtClean="0">
              <a:solidFill>
                <a:schemeClr val="tx1"/>
              </a:solidFill>
            </a:endParaRPr>
          </a:p>
          <a:p>
            <a:pPr algn="r"/>
            <a:endParaRPr lang="ru-RU" sz="1400" b="1" dirty="0" smtClean="0">
              <a:solidFill>
                <a:schemeClr val="tx1"/>
              </a:solidFill>
            </a:endParaRPr>
          </a:p>
          <a:p>
            <a:pPr algn="r"/>
            <a:endParaRPr lang="ru-RU" sz="1400" b="1" dirty="0" smtClean="0">
              <a:solidFill>
                <a:schemeClr val="tx1"/>
              </a:solidFill>
            </a:endParaRPr>
          </a:p>
          <a:p>
            <a:pPr algn="r"/>
            <a:endParaRPr lang="ru-RU" sz="1400" b="1" dirty="0">
              <a:solidFill>
                <a:schemeClr val="tx1"/>
              </a:solidFill>
            </a:endParaRPr>
          </a:p>
          <a:p>
            <a:pPr algn="r"/>
            <a:endParaRPr lang="ru-RU" sz="1400" b="1" dirty="0" smtClean="0">
              <a:solidFill>
                <a:schemeClr val="tx1"/>
              </a:solidFill>
            </a:endParaRPr>
          </a:p>
          <a:p>
            <a:pPr algn="r"/>
            <a:endParaRPr lang="ru-RU" sz="1400" b="1" dirty="0" smtClean="0">
              <a:solidFill>
                <a:schemeClr val="tx1"/>
              </a:solidFill>
            </a:endParaRPr>
          </a:p>
          <a:p>
            <a:pPr algn="r"/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ru-RU" sz="6400" b="1" dirty="0" smtClean="0">
                <a:solidFill>
                  <a:schemeClr val="tx1"/>
                </a:solidFill>
              </a:rPr>
              <a:t>ГБОУ  гимназия №446</a:t>
            </a:r>
          </a:p>
          <a:p>
            <a:r>
              <a:rPr lang="ru-RU" sz="6400" b="1" dirty="0" err="1" smtClean="0">
                <a:solidFill>
                  <a:schemeClr val="tx1"/>
                </a:solidFill>
              </a:rPr>
              <a:t>Колпинского</a:t>
            </a:r>
            <a:r>
              <a:rPr lang="ru-RU" sz="6400" b="1" dirty="0" smtClean="0">
                <a:solidFill>
                  <a:schemeClr val="tx1"/>
                </a:solidFill>
              </a:rPr>
              <a:t> района, г. Санкт-Петербурга,</a:t>
            </a:r>
          </a:p>
          <a:p>
            <a:r>
              <a:rPr lang="ru-RU" sz="6400" b="1" dirty="0" smtClean="0">
                <a:solidFill>
                  <a:schemeClr val="tx1"/>
                </a:solidFill>
              </a:rPr>
              <a:t> ОДОД «Корифей», объединение «</a:t>
            </a:r>
            <a:r>
              <a:rPr lang="ru-RU" sz="6400" b="1" dirty="0" err="1" smtClean="0">
                <a:solidFill>
                  <a:schemeClr val="tx1"/>
                </a:solidFill>
              </a:rPr>
              <a:t>МедиаТур</a:t>
            </a:r>
            <a:r>
              <a:rPr lang="ru-RU" sz="6400" b="1" dirty="0" smtClean="0">
                <a:solidFill>
                  <a:schemeClr val="tx1"/>
                </a:solidFill>
              </a:rPr>
              <a:t>»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6400" b="1" dirty="0" smtClean="0">
              <a:solidFill>
                <a:schemeClr val="tx1"/>
              </a:solidFill>
            </a:endParaRPr>
          </a:p>
          <a:p>
            <a:endParaRPr lang="ru-RU" sz="6400" b="1" dirty="0" smtClean="0">
              <a:solidFill>
                <a:schemeClr val="tx1"/>
              </a:solidFill>
            </a:endParaRPr>
          </a:p>
          <a:p>
            <a:r>
              <a:rPr lang="ru-RU" sz="6400" b="1" dirty="0" smtClean="0">
                <a:solidFill>
                  <a:schemeClr val="tx1"/>
                </a:solidFill>
              </a:rPr>
              <a:t>Авторы проекта: </a:t>
            </a:r>
          </a:p>
          <a:p>
            <a:r>
              <a:rPr lang="ru-RU" sz="6400" b="1" dirty="0" smtClean="0">
                <a:solidFill>
                  <a:schemeClr val="tx1"/>
                </a:solidFill>
              </a:rPr>
              <a:t>Зиновьев Георгий, </a:t>
            </a:r>
            <a:r>
              <a:rPr lang="ru-RU" sz="6400" b="1" dirty="0" err="1" smtClean="0">
                <a:solidFill>
                  <a:schemeClr val="tx1"/>
                </a:solidFill>
              </a:rPr>
              <a:t>Шарипова</a:t>
            </a:r>
            <a:r>
              <a:rPr lang="ru-RU" sz="6400" b="1" dirty="0" smtClean="0">
                <a:solidFill>
                  <a:schemeClr val="tx1"/>
                </a:solidFill>
              </a:rPr>
              <a:t> Зарина</a:t>
            </a:r>
          </a:p>
          <a:p>
            <a:r>
              <a:rPr lang="ru-RU" sz="64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6400" b="1" dirty="0" smtClean="0">
                <a:solidFill>
                  <a:schemeClr val="tx1"/>
                </a:solidFill>
              </a:rPr>
              <a:t>Руководитель: </a:t>
            </a:r>
          </a:p>
          <a:p>
            <a:r>
              <a:rPr lang="ru-RU" sz="6400" b="1" dirty="0" err="1" smtClean="0">
                <a:solidFill>
                  <a:schemeClr val="tx1"/>
                </a:solidFill>
              </a:rPr>
              <a:t>Чибирева</a:t>
            </a:r>
            <a:r>
              <a:rPr lang="ru-RU" sz="6400" b="1" dirty="0" smtClean="0">
                <a:solidFill>
                  <a:schemeClr val="tx1"/>
                </a:solidFill>
              </a:rPr>
              <a:t> Надежда Геннадиевна</a:t>
            </a:r>
          </a:p>
          <a:p>
            <a:r>
              <a:rPr lang="ru-RU" sz="6400" b="1" dirty="0">
                <a:solidFill>
                  <a:schemeClr val="tx1"/>
                </a:solidFill>
              </a:rPr>
              <a:t>учитель географии, педагог дополнительного образования </a:t>
            </a:r>
          </a:p>
          <a:p>
            <a:endParaRPr lang="ru-RU" sz="6400" b="1" i="1" dirty="0" smtClean="0">
              <a:solidFill>
                <a:schemeClr val="tx1"/>
              </a:solidFill>
            </a:endParaRPr>
          </a:p>
          <a:p>
            <a:endParaRPr lang="ru-RU" sz="6400" b="1" i="1" dirty="0" smtClean="0">
              <a:solidFill>
                <a:schemeClr val="tx1"/>
              </a:solidFill>
            </a:endParaRPr>
          </a:p>
          <a:p>
            <a:endParaRPr lang="ru-RU" sz="6400" b="1" i="1" dirty="0" smtClean="0">
              <a:solidFill>
                <a:schemeClr val="tx1"/>
              </a:solidFill>
            </a:endParaRPr>
          </a:p>
          <a:p>
            <a:pPr algn="r"/>
            <a:endParaRPr lang="ru-RU" sz="4900" b="1" dirty="0" smtClean="0">
              <a:solidFill>
                <a:schemeClr val="tx1"/>
              </a:solidFill>
            </a:endParaRPr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sz="4300" b="1" dirty="0" smtClean="0">
                <a:solidFill>
                  <a:schemeClr val="tx1"/>
                </a:solidFill>
                <a:latin typeface="+mj-lt"/>
              </a:rPr>
              <a:t>2020 г.</a:t>
            </a:r>
            <a:endParaRPr lang="ru-RU" sz="43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074" y="142852"/>
            <a:ext cx="8369390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Панов Михаил Федорович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(1901-1980)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391125"/>
            <a:ext cx="4830595" cy="650083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3600" dirty="0"/>
              <a:t> </a:t>
            </a:r>
            <a:r>
              <a:rPr lang="ru-RU" sz="3600" dirty="0" smtClean="0"/>
              <a:t>   </a:t>
            </a:r>
            <a:r>
              <a:rPr lang="ru-RU" sz="1800" b="1" dirty="0" smtClean="0"/>
              <a:t>Родился </a:t>
            </a:r>
            <a:r>
              <a:rPr lang="ru-RU" sz="1800" b="1" dirty="0"/>
              <a:t>в Псковской губернии. С 1915 по 1919 жил в </a:t>
            </a:r>
            <a:r>
              <a:rPr lang="ru-RU" sz="1800" b="1" i="1" dirty="0" smtClean="0"/>
              <a:t>Колпино</a:t>
            </a:r>
            <a:r>
              <a:rPr lang="ru-RU" sz="1800" b="1" dirty="0" smtClean="0"/>
              <a:t>. </a:t>
            </a:r>
          </a:p>
          <a:p>
            <a:pPr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Один </a:t>
            </a:r>
            <a:r>
              <a:rPr lang="ru-RU" sz="1800" b="1" dirty="0"/>
              <a:t>из организаторов </a:t>
            </a:r>
            <a:r>
              <a:rPr lang="ru-RU" sz="1800" b="1" i="1" dirty="0"/>
              <a:t>Колпинской </a:t>
            </a:r>
            <a:r>
              <a:rPr lang="ru-RU" sz="1800" b="1" dirty="0"/>
              <a:t>комсомольской организации. С 1919 года в Красной Армии. В годы Великой Отечественной войны - командир танковых соединений Сталинградского, Южного и 2-го Белорусского фронтов. </a:t>
            </a:r>
          </a:p>
          <a:p>
            <a:pPr algn="just"/>
            <a:r>
              <a:rPr lang="ru-RU" sz="1800" b="1" dirty="0"/>
              <a:t>Звание Героя Советского Союза генералу танковых войск Панову присвоено 29 мая 1945 года </a:t>
            </a:r>
            <a:r>
              <a:rPr lang="ru-RU" sz="1800" b="1" dirty="0" smtClean="0"/>
              <a:t>«за </a:t>
            </a:r>
            <a:r>
              <a:rPr lang="ru-RU" sz="1800" b="1" dirty="0"/>
              <a:t>успешное выполнение боевых заданий командования по разгрому </a:t>
            </a:r>
            <a:r>
              <a:rPr lang="ru-RU" sz="1800" b="1" dirty="0" err="1"/>
              <a:t>Гдыньско-Данцигской</a:t>
            </a:r>
            <a:r>
              <a:rPr lang="ru-RU" sz="1800" b="1" dirty="0"/>
              <a:t> группировки врага и за отличное проведение </a:t>
            </a:r>
            <a:r>
              <a:rPr lang="ru-RU" sz="1800" b="1" dirty="0" err="1"/>
              <a:t>Одерской</a:t>
            </a:r>
            <a:r>
              <a:rPr lang="ru-RU" sz="1800" b="1" dirty="0"/>
              <a:t> операции</a:t>
            </a:r>
            <a:r>
              <a:rPr lang="ru-RU" sz="1800" b="1" dirty="0" smtClean="0"/>
              <a:t>». </a:t>
            </a:r>
          </a:p>
          <a:p>
            <a:pPr algn="just">
              <a:buNone/>
            </a:pPr>
            <a:r>
              <a:rPr lang="ru-RU" sz="1800" b="1" dirty="0" smtClean="0"/>
              <a:t>       Жил </a:t>
            </a:r>
            <a:r>
              <a:rPr lang="ru-RU" sz="1800" b="1" dirty="0"/>
              <a:t>в городе-герое Москве. Умер 8 мая 1979 года. Похоронен на Кунцевском кладбище в Москве.</a:t>
            </a:r>
          </a:p>
          <a:p>
            <a:pPr>
              <a:buNone/>
            </a:pPr>
            <a:endParaRPr lang="ru-RU" sz="2400" dirty="0" smtClean="0"/>
          </a:p>
        </p:txBody>
      </p:sp>
      <p:pic>
        <p:nvPicPr>
          <p:cNvPr id="14338" name="Picture 2" descr="C:\Users\1\Desktop\Аллея славы\Панов Михаил Федорович\panov_m_f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074" y="1039197"/>
            <a:ext cx="3809260" cy="53802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142976" y="785794"/>
            <a:ext cx="342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0" name="Picture 4" descr="https://lh3.googleusercontent.com/SQf-7tVT_pApbaJZtKjMNGzqhCm3EOS_nU4RLy3pD_07J3UYIuuaK8WXPxY4luLUexL48dylgk0v1qy90fmzIGL-PlhO2P8KYvnkDm63_8aHEVbkspKXrQ-6DZQvlOANcJEMBi5n07wb_Uy1VrkMvWDsuc38rAl4y4Hx4GQa5LIe6hXMwrla3EOSiSMzkFN8MddbwdBG470hKeXu7J4R635uNWGgoM6vZrFnIQeAsQ99wUErwqAbU2fGh_5HCwkzbba25t4t3Egwf-iGD2J08OCOr-M5LgzZLgiJxhoRNQHJzWhZLGuNxTkXiGPzHi6w34KxkS6ohVXNl3AygzWdo-RZMNovVYKmnhgIaLZh0KvbnPU6uMWbRbaQQciYAr7tzDulJ3LsMIbFz4oGb3S6LLz3FUFemkUJ65Sv9nlR-0GDWD4OvluFAo3O_nbuM8AH9EUeJOOi1G4TuB6CoYrIDYJNyQYvxNV37DmVY2EESVY3a-ohRiREmiULQqq7FnP_LUws8bgjMRcWSiemfbSzJ-GPQW6omgNG5VoLlvrc_USVR7fmnnVycLOLOTdQngklVqi34iMYi49xAq0mAS58WBnGzKyLEWyQnIK15jege5_vEeLfVz6e4MgGOer0oGhe9y5kd4qNh1KSyD7jNh6-OtcR_fC__tsKsp1s_FwIC7zPn3TvW6YB_Y8=w493-h656-n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653136"/>
            <a:ext cx="1653648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	</a:t>
            </a:r>
          </a:p>
          <a:p>
            <a:pPr>
              <a:buNone/>
            </a:pPr>
            <a:r>
              <a:rPr lang="ru-RU" sz="3800" dirty="0" smtClean="0"/>
              <a:t>	Знакомясь с </a:t>
            </a:r>
            <a:r>
              <a:rPr lang="ru-RU" sz="3800" dirty="0" err="1" smtClean="0"/>
              <a:t>колпинцами-героями</a:t>
            </a:r>
            <a:r>
              <a:rPr lang="ru-RU" sz="3800" dirty="0" smtClean="0"/>
              <a:t>, узнали, что Герой Советского Союза — высшая степень отличия СССР, которой удостаивали за совершение подвига или выдающихся заслуг во время боевых действий, а также и в мирное время. </a:t>
            </a:r>
          </a:p>
          <a:p>
            <a:pPr>
              <a:buNone/>
            </a:pPr>
            <a:r>
              <a:rPr lang="ru-RU" sz="3800" dirty="0" smtClean="0"/>
              <a:t>	Так, один из 11-ти героев-</a:t>
            </a:r>
            <a:r>
              <a:rPr lang="ru-RU" sz="3800" dirty="0" err="1" smtClean="0"/>
              <a:t>колпинцев</a:t>
            </a:r>
            <a:r>
              <a:rPr lang="ru-RU" sz="3800" dirty="0" smtClean="0"/>
              <a:t> – Иван Петрович Журавлёв - стал Героем Советского Союза в предвоенное, ещё мирное время «За освоение новой авиационной техники и блестящее выполнение поставленных задач». Остальные </a:t>
            </a:r>
            <a:r>
              <a:rPr lang="ru-RU" sz="3800" dirty="0" err="1" smtClean="0"/>
              <a:t>колпинцы</a:t>
            </a:r>
            <a:r>
              <a:rPr lang="ru-RU" sz="3800" dirty="0" smtClean="0"/>
              <a:t> были отмечены высшей степенью отличия СССР за мужество и отвагу, проявленные в военных действиях. </a:t>
            </a:r>
          </a:p>
          <a:p>
            <a:pPr>
              <a:buNone/>
            </a:pPr>
            <a:r>
              <a:rPr lang="ru-RU" sz="3800" dirty="0" smtClean="0"/>
              <a:t>	Выяснилось, что два </a:t>
            </a:r>
            <a:r>
              <a:rPr lang="ru-RU" sz="3800" dirty="0" err="1" smtClean="0"/>
              <a:t>колпинца</a:t>
            </a:r>
            <a:r>
              <a:rPr lang="ru-RU" sz="3800" dirty="0" smtClean="0"/>
              <a:t> получили высокое Звание до Великой Отечественной, в 1939 г., за боевые действия: Ларченко Михаил Андреевич и Ремизов Иван Михайлович (посмертно).</a:t>
            </a:r>
          </a:p>
          <a:p>
            <a:pPr>
              <a:buNone/>
            </a:pPr>
            <a:r>
              <a:rPr lang="ru-RU" sz="3800" dirty="0" smtClean="0"/>
              <a:t>	Особое чувство появляется при осознании, что пять наших Героев великой Родины родились на </a:t>
            </a:r>
            <a:r>
              <a:rPr lang="ru-RU" sz="3800" dirty="0" err="1" smtClean="0"/>
              <a:t>колпинской</a:t>
            </a:r>
            <a:r>
              <a:rPr lang="ru-RU" sz="3800" dirty="0" smtClean="0"/>
              <a:t> земле. Не можем ещё раз не назвать их: в промышленном посаде Колпино (так назвался наш родной город до 1912 года). – Ларченко Михаил Андреевич, Ремизов Иван Михайлович, в городе Колпино – </a:t>
            </a:r>
            <a:r>
              <a:rPr lang="ru-RU" sz="3800" dirty="0" err="1" smtClean="0"/>
              <a:t>Тазаев</a:t>
            </a:r>
            <a:r>
              <a:rPr lang="ru-RU" sz="3800" dirty="0" smtClean="0"/>
              <a:t> Алексей Иванович,</a:t>
            </a:r>
            <a:r>
              <a:rPr lang="ru-RU" sz="3800" b="1" dirty="0" smtClean="0"/>
              <a:t> </a:t>
            </a:r>
            <a:r>
              <a:rPr lang="ru-RU" sz="3800" dirty="0" smtClean="0"/>
              <a:t>Жолудев Леонид Васильевич, Косарев Александр Иванович. </a:t>
            </a:r>
            <a:br>
              <a:rPr lang="ru-RU" sz="3800" dirty="0" smtClean="0"/>
            </a:br>
            <a:r>
              <a:rPr lang="ru-RU" sz="3800" dirty="0" smtClean="0"/>
              <a:t> В их числе одиннадцать жителей города Колпино. </a:t>
            </a:r>
            <a:br>
              <a:rPr lang="ru-RU" sz="3800" dirty="0" smtClean="0"/>
            </a:br>
            <a:r>
              <a:rPr lang="ru-RU" sz="3800" dirty="0" smtClean="0"/>
              <a:t>Каждого из них с нашим городом связывают годы или десятилетия жизни.</a:t>
            </a:r>
            <a:br>
              <a:rPr lang="ru-RU" sz="3800" dirty="0" smtClean="0"/>
            </a:br>
            <a:r>
              <a:rPr lang="ru-RU" sz="3800" dirty="0" smtClean="0"/>
              <a:t> Из жизни уходит поколение героев, воинов, защитивших свою Родину и европейские страны от фашизма. Но в памяти народной должны остаться имена и подвиги Героев Советского Союза. Среди них есть и наши земляки, жители города Колпино.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99304"/>
            <a:ext cx="8032406" cy="5869006"/>
          </a:xfrm>
        </p:spPr>
        <p:txBody>
          <a:bodyPr>
            <a:normAutofit/>
          </a:bodyPr>
          <a:lstStyle/>
          <a:p>
            <a:pPr algn="l"/>
            <a:r>
              <a:rPr lang="ru-RU" sz="2000" i="1" dirty="0" smtClean="0"/>
              <a:t>Герои </a:t>
            </a:r>
            <a:r>
              <a:rPr lang="ru-RU" sz="2000" i="1" dirty="0"/>
              <a:t>уходят смиренно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В свой путь вековой навсегда.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Немедленно, чаще </a:t>
            </a:r>
            <a:r>
              <a:rPr lang="ru-RU" sz="2000" i="1" dirty="0" smtClean="0"/>
              <a:t>мгновенно,</a:t>
            </a:r>
            <a:br>
              <a:rPr lang="ru-RU" sz="2000" i="1" dirty="0" smtClean="0"/>
            </a:br>
            <a:r>
              <a:rPr lang="ru-RU" sz="2000" i="1" dirty="0"/>
              <a:t>Зовет за собой их звезда</a:t>
            </a:r>
            <a:r>
              <a:rPr lang="ru-RU" sz="2000" i="1" dirty="0" smtClean="0"/>
              <a:t>.</a:t>
            </a:r>
            <a:br>
              <a:rPr lang="ru-RU" sz="2000" i="1" dirty="0" smtClean="0"/>
            </a:br>
            <a:r>
              <a:rPr lang="ru-RU" sz="2000" i="1" dirty="0"/>
              <a:t>Как будто прощальным салютом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Комета мелькнула вдали.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И ночь... И опять уже утро...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Как трудно дожить до </a:t>
            </a:r>
            <a:r>
              <a:rPr lang="ru-RU" sz="2000" i="1" dirty="0" smtClean="0"/>
              <a:t>зари…</a:t>
            </a:r>
            <a:br>
              <a:rPr lang="ru-RU" sz="2000" i="1" dirty="0" smtClean="0"/>
            </a:br>
            <a:r>
              <a:rPr lang="ru-RU" sz="2000" i="1" dirty="0"/>
              <a:t>Герои уходят </a:t>
            </a:r>
            <a:r>
              <a:rPr lang="ru-RU" sz="2000" i="1" dirty="0" smtClean="0"/>
              <a:t>навечно,</a:t>
            </a:r>
            <a:br>
              <a:rPr lang="ru-RU" sz="2000" i="1" dirty="0" smtClean="0"/>
            </a:br>
            <a:r>
              <a:rPr lang="ru-RU" sz="2000" i="1" dirty="0"/>
              <a:t>Свой выполнив долг до конца.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У них впереди - бесконечность.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/>
              <a:t>Запомнят их наши сердца. 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>                                                                                </a:t>
            </a:r>
            <a:r>
              <a:rPr lang="ru-RU" sz="1800" dirty="0" smtClean="0"/>
              <a:t>Автор: </a:t>
            </a:r>
            <a:r>
              <a:rPr lang="en-US" sz="1800" dirty="0" err="1" smtClean="0"/>
              <a:t>Viva_rus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endParaRPr lang="ru-RU" sz="1800" b="1" i="1" dirty="0"/>
          </a:p>
        </p:txBody>
      </p:sp>
      <p:pic>
        <p:nvPicPr>
          <p:cNvPr id="10243" name="Picture 3" descr="C:\Users\1\Downloads\14629650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70" y="714356"/>
            <a:ext cx="2376264" cy="3321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Оценка исследовательской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 Проект авторов - учащихся 5«А» класса ГБОУ гимназия №446 </a:t>
            </a:r>
            <a:r>
              <a:rPr lang="ru-RU" dirty="0" err="1" smtClean="0"/>
              <a:t>Колпинского</a:t>
            </a:r>
            <a:r>
              <a:rPr lang="ru-RU" dirty="0" smtClean="0"/>
              <a:t> района Санкт-Петербурга Георгия Зиновьева и Зарины </a:t>
            </a:r>
            <a:r>
              <a:rPr lang="ru-RU" dirty="0" err="1" smtClean="0"/>
              <a:t>Шариповой</a:t>
            </a:r>
            <a:r>
              <a:rPr lang="ru-RU" dirty="0" smtClean="0"/>
              <a:t> «Аллея героев в Колпино» создан на стыке двух разных областей культуры: архитектуры и истории. Это, безусловно, краеведческий проект, включивший в себя знакомство авторов с архитектурными памятниками на </a:t>
            </a:r>
            <a:r>
              <a:rPr lang="ru-RU" dirty="0" err="1" smtClean="0"/>
              <a:t>Колпинской</a:t>
            </a:r>
            <a:r>
              <a:rPr lang="ru-RU" dirty="0" smtClean="0"/>
              <a:t> городской «Аллее героев» и работу с биографической литературой о </a:t>
            </a:r>
            <a:r>
              <a:rPr lang="ru-RU" dirty="0" err="1" smtClean="0"/>
              <a:t>колпинцах</a:t>
            </a:r>
            <a:r>
              <a:rPr lang="ru-RU" dirty="0" smtClean="0"/>
              <a:t> - Героях Советского Союза. Школьники детально изучили один из уголков родного города, и с помощью литературы каждый из героев, чье имя упомянуто на стелах «Аллеи», стал для них живым человеком, достойно прожившим свою жизнь и совершившим подвиг. </a:t>
            </a:r>
          </a:p>
          <a:p>
            <a:pPr>
              <a:buNone/>
            </a:pPr>
            <a:r>
              <a:rPr lang="ru-RU" dirty="0" smtClean="0"/>
              <a:t>       	Многие исторические факты и архитектурные термины юные исследователи открыли для себя впервые. Не лишенная стилистических шероховатостей, работа Зиновьева и </a:t>
            </a:r>
            <a:r>
              <a:rPr lang="ru-RU" dirty="0" err="1" smtClean="0"/>
              <a:t>Шариповой</a:t>
            </a:r>
            <a:r>
              <a:rPr lang="ru-RU" dirty="0" smtClean="0"/>
              <a:t> тем не менее впечатляет красочностью подачи материала и легко запоминается. </a:t>
            </a:r>
          </a:p>
          <a:p>
            <a:pPr>
              <a:buNone/>
            </a:pPr>
            <a:r>
              <a:rPr lang="ru-RU" dirty="0" smtClean="0"/>
              <a:t>        Работа может быть рекомендована для изучения учащимися </a:t>
            </a:r>
            <a:r>
              <a:rPr lang="ru-RU" dirty="0" err="1" smtClean="0"/>
              <a:t>колпинских</a:t>
            </a:r>
            <a:r>
              <a:rPr lang="ru-RU" dirty="0" smtClean="0"/>
              <a:t> школ.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Директор Музея истории Ижорских заводов,                                                                                 </a:t>
            </a:r>
          </a:p>
          <a:p>
            <a:pPr algn="r">
              <a:buNone/>
            </a:pPr>
            <a:r>
              <a:rPr lang="ru-RU" dirty="0" smtClean="0"/>
              <a:t>Заслуженный работник культуры РФ                                                                </a:t>
            </a:r>
          </a:p>
          <a:p>
            <a:pPr algn="r">
              <a:buNone/>
            </a:pPr>
            <a:r>
              <a:rPr lang="ru-RU" dirty="0" smtClean="0"/>
              <a:t>Л.Д. Бурим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источников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5"/>
            <a:ext cx="8472518" cy="4286279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600" b="1" dirty="0" smtClean="0"/>
              <a:t>Фотографии памятника «Аллея Героев» в Колпино - </a:t>
            </a:r>
            <a:r>
              <a:rPr lang="ru-RU" sz="2600" b="1" dirty="0" err="1" smtClean="0"/>
              <a:t>Чибиревой</a:t>
            </a:r>
            <a:r>
              <a:rPr lang="ru-RU" sz="2600" b="1" dirty="0" smtClean="0"/>
              <a:t> Н.Г.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600" b="1" dirty="0" err="1" smtClean="0"/>
              <a:t>Бранц</a:t>
            </a:r>
            <a:r>
              <a:rPr lang="ru-RU" sz="2600" b="1" dirty="0" smtClean="0"/>
              <a:t> Л.Ю., Бурим Л.Д.,  Ефимова Г.А.  Колпино-Город воинской славы, 2010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600" b="1" dirty="0" smtClean="0"/>
              <a:t>Иволга Р.С., Левшина Н.М. Воинская память </a:t>
            </a:r>
            <a:r>
              <a:rPr lang="ru-RU" sz="2600" b="1" dirty="0" err="1" smtClean="0"/>
              <a:t>колпинского</a:t>
            </a:r>
            <a:r>
              <a:rPr lang="ru-RU" sz="2600" b="1" dirty="0" smtClean="0"/>
              <a:t> края. Санкт-Петербург: </a:t>
            </a:r>
            <a:r>
              <a:rPr lang="ru-RU" sz="2600" b="1" dirty="0" err="1" smtClean="0"/>
              <a:t>Серебрянный</a:t>
            </a:r>
            <a:r>
              <a:rPr lang="ru-RU" sz="2600" b="1" dirty="0" smtClean="0"/>
              <a:t> век, 2004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600" b="1" dirty="0" smtClean="0"/>
              <a:t>Герои страны: (электронный ресурс)  режим доступа </a:t>
            </a:r>
            <a:r>
              <a:rPr lang="en-US" sz="2600" b="1" dirty="0" smtClean="0">
                <a:hlinkClick r:id="rId2"/>
              </a:rPr>
              <a:t>http://www.warheroes.ru</a:t>
            </a:r>
            <a:r>
              <a:rPr lang="ru-RU" sz="2600" b="1" dirty="0" smtClean="0"/>
              <a:t>, свободный - (дата обращения 11.01.2020)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600" b="1" dirty="0" smtClean="0"/>
              <a:t>Колпино – «Город воинской славы» – Администрация Санкт-Петербурга: (Электронный ресурс)  режим доступа </a:t>
            </a:r>
            <a:r>
              <a:rPr lang="en-US" sz="2600" b="1" dirty="0" smtClean="0">
                <a:hlinkClick r:id="rId3"/>
              </a:rPr>
              <a:t>https://www.gov.spb.ru</a:t>
            </a:r>
            <a:r>
              <a:rPr lang="ru-RU" sz="2600" b="1" dirty="0" smtClean="0"/>
              <a:t>, свободный – (дата обращения 09.01.2020)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600" b="1" dirty="0" smtClean="0"/>
              <a:t>Муниципальное образование г. Колпино: (электронный ресурс) режим доступа </a:t>
            </a:r>
            <a:r>
              <a:rPr lang="en-US" sz="2600" b="1" dirty="0" smtClean="0">
                <a:hlinkClick r:id="rId4"/>
              </a:rPr>
              <a:t>http://kolpino-mo.net</a:t>
            </a:r>
            <a:r>
              <a:rPr lang="ru-RU" sz="2600" b="1" dirty="0" smtClean="0"/>
              <a:t>, свободный – (дата обращения 28.12.2019)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6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600" b="1" dirty="0" err="1" smtClean="0"/>
              <a:t>Яндекс</a:t>
            </a:r>
            <a:r>
              <a:rPr lang="ru-RU" sz="2600" b="1" dirty="0" smtClean="0"/>
              <a:t>.</a:t>
            </a:r>
            <a:r>
              <a:rPr lang="en-US" sz="2600" b="1" dirty="0" smtClean="0"/>
              <a:t> </a:t>
            </a:r>
            <a:r>
              <a:rPr lang="ru-RU" sz="2600" b="1" dirty="0" smtClean="0"/>
              <a:t>Карты: (электронный ресурс) режим доступа </a:t>
            </a:r>
            <a:r>
              <a:rPr lang="en-US" sz="2600" b="1" u="sng" dirty="0" smtClean="0">
                <a:hlinkClick r:id="rId5"/>
              </a:rPr>
              <a:t>https://yandex.ru</a:t>
            </a:r>
            <a:r>
              <a:rPr lang="ru-RU" sz="2600" b="1" u="sng" dirty="0" smtClean="0"/>
              <a:t>, свободный – (дата обращения 20.12.2019)</a:t>
            </a:r>
          </a:p>
          <a:p>
            <a:pPr marL="514350" indent="-514350" algn="just">
              <a:buNone/>
            </a:pPr>
            <a:endParaRPr lang="ru-RU" sz="2600" b="1" dirty="0" smtClean="0"/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6480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1340768"/>
            <a:ext cx="8132440" cy="446449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НАЗОВИТЕ:</a:t>
            </a:r>
          </a:p>
          <a:p>
            <a:pPr algn="l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 Героев Советского Союза, память которых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увековечена на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«АЛЛЕЕ ГЕРОЕВ»?</a:t>
            </a:r>
          </a:p>
          <a:p>
            <a:pPr algn="l">
              <a:buFont typeface="Wingdings" pitchFamily="2" charset="2"/>
              <a:buChar char="§"/>
            </a:pPr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Где находится «АЛЛЕЯ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ГЕРОЕВ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»?</a:t>
            </a:r>
          </a:p>
          <a:p>
            <a:pPr algn="l"/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 чем рассказывает ее символика?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12605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1900" b="1" dirty="0" smtClean="0"/>
          </a:p>
          <a:p>
            <a:pPr algn="ctr">
              <a:buNone/>
            </a:pPr>
            <a:r>
              <a:rPr lang="ru-RU" sz="2400" b="1" dirty="0" smtClean="0"/>
              <a:t>ПАСПОРТ ПРОЕКТА</a:t>
            </a:r>
          </a:p>
          <a:p>
            <a:pPr algn="ctr"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u="sng" dirty="0" smtClean="0"/>
              <a:t>Название проекта</a:t>
            </a:r>
            <a:r>
              <a:rPr lang="ru-RU" sz="2400" b="1" dirty="0" smtClean="0"/>
              <a:t>: АЛЛЕЯ ГЕРОЕВ В ГОРОДЕ ВОИНСКОЙ СЛАВЫ КОЛПИНО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400" b="1" u="sng" dirty="0" smtClean="0"/>
              <a:t>Цель </a:t>
            </a:r>
            <a:r>
              <a:rPr lang="ru-RU" sz="2400" b="1" dirty="0" smtClean="0"/>
              <a:t>: </a:t>
            </a:r>
          </a:p>
          <a:p>
            <a:pPr>
              <a:buNone/>
            </a:pPr>
            <a:r>
              <a:rPr lang="ru-RU" sz="2400" b="1" dirty="0" smtClean="0"/>
              <a:t>Сохранение памяти о подвигах </a:t>
            </a:r>
            <a:r>
              <a:rPr lang="ru-RU" sz="2400" b="1" dirty="0" err="1" smtClean="0"/>
              <a:t>колпинцев</a:t>
            </a:r>
            <a:r>
              <a:rPr lang="ru-RU" sz="2400" b="1" dirty="0" smtClean="0"/>
              <a:t> – Героев Советского Союза</a:t>
            </a:r>
          </a:p>
          <a:p>
            <a:pPr>
              <a:buNone/>
            </a:pPr>
            <a:endParaRPr lang="ru-RU" sz="1900" b="1" dirty="0" smtClean="0"/>
          </a:p>
          <a:p>
            <a:pPr>
              <a:buNone/>
            </a:pPr>
            <a:r>
              <a:rPr lang="ru-RU" sz="2400" b="1" u="sng" dirty="0" smtClean="0"/>
              <a:t>Задачи</a:t>
            </a:r>
            <a:r>
              <a:rPr lang="ru-RU" sz="2400" b="1" dirty="0" smtClean="0"/>
              <a:t>:</a:t>
            </a:r>
            <a:r>
              <a:rPr lang="ru-RU" sz="2000" b="1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/>
              <a:t>Изучить памятники героев в Колпино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/>
              <a:t>Работа с литературой и  </a:t>
            </a:r>
            <a:r>
              <a:rPr lang="ru-RU" sz="2400" b="1" dirty="0" err="1" smtClean="0"/>
              <a:t>интернет-источниками</a:t>
            </a:r>
            <a:r>
              <a:rPr lang="ru-RU" sz="2400" b="1" dirty="0" smtClean="0"/>
              <a:t>, сбор материалов по каждому из героев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/>
              <a:t>Подготовить сообщения  о великих подвигах земляков</a:t>
            </a:r>
          </a:p>
          <a:p>
            <a:pPr>
              <a:buNone/>
            </a:pPr>
            <a:endParaRPr lang="ru-RU" sz="19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3" y="282881"/>
            <a:ext cx="7488832" cy="141508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Колпино – «Город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воинской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славы»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642918"/>
            <a:ext cx="6156176" cy="648202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1900" b="1" dirty="0" smtClean="0"/>
          </a:p>
          <a:p>
            <a:pPr algn="just">
              <a:buNone/>
            </a:pPr>
            <a:r>
              <a:rPr lang="ru-RU" sz="1800" b="1" dirty="0"/>
              <a:t>	</a:t>
            </a:r>
            <a:r>
              <a:rPr lang="ru-RU" sz="1800" b="1" dirty="0" smtClean="0"/>
              <a:t>5 мая 2011 года нашему </a:t>
            </a:r>
            <a:r>
              <a:rPr lang="ru-RU" sz="1800" b="1" dirty="0"/>
              <a:t>городу </a:t>
            </a:r>
            <a:r>
              <a:rPr lang="ru-RU" sz="1800" b="1" dirty="0" smtClean="0"/>
              <a:t>Указом </a:t>
            </a:r>
            <a:r>
              <a:rPr lang="ru-RU" sz="1800" b="1" dirty="0"/>
              <a:t>Президента Российской Федерации № </a:t>
            </a:r>
            <a:r>
              <a:rPr lang="ru-RU" sz="1800" b="1" dirty="0" smtClean="0"/>
              <a:t>587 было </a:t>
            </a:r>
            <a:r>
              <a:rPr lang="ru-RU" sz="1800" b="1" dirty="0"/>
              <a:t>присвоено почётное звание «Город воинской славы</a:t>
            </a:r>
            <a:r>
              <a:rPr lang="ru-RU" sz="1800" b="1" dirty="0" smtClean="0"/>
              <a:t>».</a:t>
            </a:r>
          </a:p>
          <a:p>
            <a:pPr algn="just">
              <a:buNone/>
            </a:pPr>
            <a:endParaRPr lang="ru-RU" sz="1800" b="1" dirty="0" smtClean="0"/>
          </a:p>
          <a:p>
            <a:pPr algn="just">
              <a:buNone/>
            </a:pPr>
            <a:r>
              <a:rPr lang="ru-RU" sz="1800" b="1" dirty="0" smtClean="0"/>
              <a:t>	Город Колпино </a:t>
            </a:r>
            <a:r>
              <a:rPr lang="ru-RU" sz="1800" b="1" dirty="0"/>
              <a:t>очень тяжело пережил Великую Отечественную войну. Л</a:t>
            </a:r>
            <a:r>
              <a:rPr lang="ru-RU" sz="1800" b="1" dirty="0" smtClean="0"/>
              <a:t>юди </a:t>
            </a:r>
            <a:r>
              <a:rPr lang="ru-RU" sz="1800" b="1" dirty="0"/>
              <a:t>сражались с врагом как могли, погибая от вражеских </a:t>
            </a:r>
            <a:r>
              <a:rPr lang="ru-RU" sz="1800" b="1" dirty="0" smtClean="0"/>
              <a:t>пуль, голода,  непосильного труда…</a:t>
            </a:r>
          </a:p>
          <a:p>
            <a:pPr algn="just">
              <a:buNone/>
            </a:pPr>
            <a:r>
              <a:rPr lang="ru-RU" sz="1800" b="1" dirty="0" smtClean="0"/>
              <a:t>	За </a:t>
            </a:r>
            <a:r>
              <a:rPr lang="ru-RU" sz="1800" b="1" dirty="0"/>
              <a:t>проявленные жителями героизм, мужество, </a:t>
            </a:r>
            <a:r>
              <a:rPr lang="ru-RU" sz="1800" b="1" dirty="0" smtClean="0"/>
              <a:t>доблесть </a:t>
            </a:r>
            <a:r>
              <a:rPr lang="ru-RU" sz="1800" b="1" dirty="0"/>
              <a:t>Колпино </a:t>
            </a:r>
            <a:r>
              <a:rPr lang="ru-RU" sz="1800" b="1" dirty="0" smtClean="0"/>
              <a:t>и был удостоен почетным званием.</a:t>
            </a:r>
          </a:p>
          <a:p>
            <a:pPr algn="just">
              <a:buNone/>
            </a:pPr>
            <a:endParaRPr lang="ru-RU" sz="1800" b="1" dirty="0" smtClean="0"/>
          </a:p>
          <a:p>
            <a:pPr algn="just">
              <a:buNone/>
            </a:pPr>
            <a:r>
              <a:rPr lang="ru-RU" sz="1800" b="1" dirty="0" smtClean="0"/>
              <a:t>	В нашем городе есть много памятных мест, посвященных его  героическому прошлому. </a:t>
            </a:r>
          </a:p>
          <a:p>
            <a:pPr algn="just">
              <a:buNone/>
            </a:pPr>
            <a:r>
              <a:rPr lang="ru-RU" sz="1800" b="1" dirty="0"/>
              <a:t>	</a:t>
            </a:r>
            <a:r>
              <a:rPr lang="ru-RU" sz="1800" b="1" dirty="0" smtClean="0"/>
              <a:t>Среди них - «АЛЛЕЯ ГЕРОЕВ», на которой увековечена память 11 нашим соотечественникам.</a:t>
            </a:r>
          </a:p>
          <a:p>
            <a:pPr algn="just">
              <a:buNone/>
            </a:pPr>
            <a:r>
              <a:rPr lang="ru-RU" sz="1800" b="1" dirty="0"/>
              <a:t>	</a:t>
            </a:r>
            <a:r>
              <a:rPr lang="ru-RU" sz="1800" b="1" dirty="0" smtClean="0"/>
              <a:t>Наш рассказ о них.</a:t>
            </a:r>
          </a:p>
          <a:p>
            <a:pPr algn="just">
              <a:buNone/>
            </a:pPr>
            <a:endParaRPr lang="ru-RU" sz="1800" b="1" dirty="0"/>
          </a:p>
          <a:p>
            <a:pPr algn="just">
              <a:buNone/>
            </a:pPr>
            <a:endParaRPr lang="ru-RU" sz="1800" b="1" dirty="0"/>
          </a:p>
          <a:p>
            <a:pPr algn="just">
              <a:buNone/>
            </a:pPr>
            <a:r>
              <a:rPr lang="ru-RU" sz="1800" b="1" dirty="0" smtClean="0"/>
              <a:t>      </a:t>
            </a:r>
            <a:endParaRPr lang="ru-RU" dirty="0"/>
          </a:p>
        </p:txBody>
      </p:sp>
      <p:pic>
        <p:nvPicPr>
          <p:cNvPr id="1026" name="Picture 2" descr="C:\Users\1\Downloads\Screenshot_20200111_205951_ru.mail.mailapp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057998"/>
            <a:ext cx="2664296" cy="3000396"/>
          </a:xfrm>
          <a:prstGeom prst="rect">
            <a:avLst/>
          </a:prstGeom>
          <a:noFill/>
          <a:ln w="3175" cmpd="dbl">
            <a:solidFill>
              <a:schemeClr val="tx1"/>
            </a:solidFill>
            <a:prstDash val="solid"/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0"/>
            <a:ext cx="7715304" cy="25288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</a:t>
            </a:r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r>
              <a:rPr lang="ru-RU" sz="1800" b="1" dirty="0" smtClean="0"/>
              <a:t>«АЛЛЕЯ ГЕРОЕВ» появилась на улице Оборонной летом 2014 года.</a:t>
            </a:r>
          </a:p>
          <a:p>
            <a:pPr algn="ctr">
              <a:buNone/>
            </a:pPr>
            <a:r>
              <a:rPr lang="ru-RU" sz="1800" b="1" dirty="0" smtClean="0"/>
              <a:t>Она стала продолжением мемориальной зоны «АЛЛЕЯ СЛАВЫ»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pPr algn="just">
              <a:buNone/>
            </a:pPr>
            <a:endParaRPr lang="ru-RU" sz="2400" dirty="0"/>
          </a:p>
        </p:txBody>
      </p:sp>
      <p:pic>
        <p:nvPicPr>
          <p:cNvPr id="1028" name="Picture 4" descr="C:\Users\1\Desktop\6ceadda8d432154ea95609b279069fe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8713961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85728"/>
            <a:ext cx="7643866" cy="66749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4396096" cy="6072230"/>
          </a:xfrm>
        </p:spPr>
        <p:txBody>
          <a:bodyPr>
            <a:normAutofit/>
          </a:bodyPr>
          <a:lstStyle/>
          <a:p>
            <a:pPr algn="just"/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Символика памятника</a:t>
            </a:r>
          </a:p>
          <a:p>
            <a:endParaRPr lang="ru-RU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</a:rPr>
              <a:t>В центре композиции готовится к полету белая лебедушка — символ красоты и грации, благородства и верности своей Родине. У подножия стелы  чаша в виде факела,  символизирующая вечный огонь. 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</a:rPr>
              <a:t>По обе стороны от 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центральной </a:t>
            </a:r>
            <a:r>
              <a:rPr lang="ru-RU" sz="1800" b="1" dirty="0">
                <a:solidFill>
                  <a:schemeClr val="tx1"/>
                </a:solidFill>
              </a:rPr>
              <a:t>композиции </a:t>
            </a:r>
            <a:r>
              <a:rPr lang="ru-RU" sz="1800" b="1" dirty="0" smtClean="0">
                <a:solidFill>
                  <a:schemeClr val="tx1"/>
                </a:solidFill>
              </a:rPr>
              <a:t>на постаментах расположились 11 стел с именами колпинцев — Героев Советского Союза. 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</a:rPr>
              <a:t>Каждую именную стелу овевает знамя (волнообразная каменная плита) — символ Великой Победы.</a:t>
            </a:r>
          </a:p>
          <a:p>
            <a:endParaRPr lang="ru-RU" sz="2400" dirty="0" smtClean="0"/>
          </a:p>
        </p:txBody>
      </p:sp>
      <p:pic>
        <p:nvPicPr>
          <p:cNvPr id="7" name="Picture 2" descr="C:\Users\1\Downloads\_DSC142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404" y="427729"/>
            <a:ext cx="3978205" cy="6004835"/>
          </a:xfrm>
          <a:prstGeom prst="rect">
            <a:avLst/>
          </a:prstGeom>
          <a:noFill/>
        </p:spPr>
      </p:pic>
    </p:spTree>
  </p:cSld>
  <p:clrMapOvr>
    <a:masterClrMapping/>
  </p:clrMapOvr>
  <p:transition advTm="813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011222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«Аллея Героев»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C:\Users\1\Downloads\IMG_20190226_23284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2721276" y="6858000"/>
            <a:ext cx="928694" cy="4876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755576" y="1214423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Колпино, ул. Оборонная</a:t>
            </a:r>
          </a:p>
        </p:txBody>
      </p:sp>
      <p:sp>
        <p:nvSpPr>
          <p:cNvPr id="5" name="AutoShape 6" descr="C:\Users\1\Downloads\IMG_3823__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C:\Users\1\Downloads\IMG_3823__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C:\Users\1\Downloads\IMG_3823__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676088"/>
            <a:ext cx="7776864" cy="51580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24936" cy="10949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«Аллея Героев»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имен на стелах: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/>
              <a:t>(по расположению стел от центральной композиции)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10800000" flipV="1">
            <a:off x="282320" y="1428736"/>
            <a:ext cx="8538152" cy="5429264"/>
          </a:xfrm>
        </p:spPr>
        <p:txBody>
          <a:bodyPr numCol="2">
            <a:normAutofit fontScale="92500" lnSpcReduction="10000"/>
          </a:bodyPr>
          <a:lstStyle/>
          <a:p>
            <a:pPr marL="457200" indent="-457200" algn="just">
              <a:buNone/>
            </a:pPr>
            <a:endParaRPr lang="ru-RU" sz="2400" b="1" dirty="0" smtClean="0"/>
          </a:p>
          <a:p>
            <a:pPr marL="457200" indent="-457200" algn="just">
              <a:buNone/>
            </a:pPr>
            <a:endParaRPr lang="ru-RU" sz="2400" b="1" dirty="0" smtClean="0"/>
          </a:p>
          <a:p>
            <a:pPr marL="457200" indent="-457200" algn="ctr">
              <a:buNone/>
            </a:pPr>
            <a:r>
              <a:rPr lang="ru-RU" sz="2400" b="1" dirty="0" smtClean="0"/>
              <a:t>   </a:t>
            </a:r>
            <a:r>
              <a:rPr lang="ru-RU" sz="1900" b="1" dirty="0" smtClean="0"/>
              <a:t>Ларченко Михаил Андреевич </a:t>
            </a:r>
          </a:p>
          <a:p>
            <a:pPr marL="457200" indent="-457200" algn="ctr">
              <a:buNone/>
            </a:pPr>
            <a:r>
              <a:rPr lang="ru-RU" sz="1900" b="1" dirty="0" smtClean="0"/>
              <a:t>         </a:t>
            </a:r>
          </a:p>
          <a:p>
            <a:pPr marL="457200" indent="-457200" algn="ctr">
              <a:buNone/>
            </a:pPr>
            <a:r>
              <a:rPr lang="ru-RU" sz="1900" b="1" dirty="0" smtClean="0"/>
              <a:t>    Журавлев Иван Петрович 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     Ремизов Иван Михайлович 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     </a:t>
            </a:r>
            <a:r>
              <a:rPr lang="ru-RU" sz="1900" b="1" dirty="0" err="1" smtClean="0"/>
              <a:t>Шабан</a:t>
            </a:r>
            <a:r>
              <a:rPr lang="ru-RU" sz="1900" b="1" dirty="0" smtClean="0"/>
              <a:t> Борис Тарасович </a:t>
            </a:r>
          </a:p>
          <a:p>
            <a:pPr marL="457200" indent="-457200" algn="ctr"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        </a:t>
            </a:r>
          </a:p>
          <a:p>
            <a:pPr marL="457200" indent="-457200" algn="ctr">
              <a:buNone/>
            </a:pPr>
            <a:r>
              <a:rPr lang="ru-RU" sz="1900" b="1" dirty="0" smtClean="0"/>
              <a:t>     Рогозин Владимир Алексеевич </a:t>
            </a:r>
          </a:p>
          <a:p>
            <a:pPr marL="457200" indent="-457200"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       </a:t>
            </a:r>
            <a:endParaRPr lang="ru-RU" sz="1900" dirty="0" smtClean="0"/>
          </a:p>
          <a:p>
            <a:pPr marL="457200" indent="-457200">
              <a:buNone/>
            </a:pPr>
            <a:endParaRPr lang="ru-RU" sz="1900" dirty="0"/>
          </a:p>
          <a:p>
            <a:pPr marL="457200" indent="-457200">
              <a:buNone/>
            </a:pPr>
            <a:endParaRPr lang="ru-RU" sz="1900" dirty="0" smtClean="0"/>
          </a:p>
          <a:p>
            <a:pPr marL="457200" indent="-457200">
              <a:buNone/>
            </a:pPr>
            <a:r>
              <a:rPr lang="ru-RU" sz="1900" b="1" dirty="0" smtClean="0"/>
              <a:t>        </a:t>
            </a:r>
          </a:p>
          <a:p>
            <a:pPr marL="457200" indent="-457200"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     </a:t>
            </a:r>
          </a:p>
          <a:p>
            <a:pPr marL="457200" indent="-457200">
              <a:buNone/>
            </a:pPr>
            <a:r>
              <a:rPr lang="ru-RU" sz="1900" b="1" dirty="0" smtClean="0"/>
              <a:t>        </a:t>
            </a:r>
          </a:p>
          <a:p>
            <a:pPr marL="457200" indent="-457200">
              <a:buNone/>
            </a:pPr>
            <a:endParaRPr lang="ru-RU" sz="1900" b="1" dirty="0" smtClean="0"/>
          </a:p>
          <a:p>
            <a:pPr marL="457200" indent="-457200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err="1" smtClean="0"/>
              <a:t>Тазаев</a:t>
            </a:r>
            <a:r>
              <a:rPr lang="ru-RU" sz="1900" b="1" dirty="0" smtClean="0"/>
              <a:t> Алексей Иванович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Орлов Николай Сергеевич (Минаев </a:t>
            </a:r>
            <a:r>
              <a:rPr lang="ru-RU" sz="1900" b="1" dirty="0" err="1" smtClean="0"/>
              <a:t>Гатаулла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Мирзахитович</a:t>
            </a:r>
            <a:r>
              <a:rPr lang="ru-RU" sz="1900" b="1" dirty="0" smtClean="0"/>
              <a:t>)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Косарев Александр Иванович 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Жолудев Леонид Васильевич 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Медведев Иван Петрович</a:t>
            </a:r>
          </a:p>
          <a:p>
            <a:pPr marL="457200" indent="-457200" algn="ctr">
              <a:buNone/>
            </a:pPr>
            <a:endParaRPr lang="ru-RU" sz="1900" b="1" dirty="0" smtClean="0"/>
          </a:p>
          <a:p>
            <a:pPr marL="457200" indent="-457200" algn="ctr">
              <a:buNone/>
            </a:pPr>
            <a:r>
              <a:rPr lang="ru-RU" sz="1900" b="1" dirty="0" smtClean="0"/>
              <a:t>Панов Михаил Федорович </a:t>
            </a:r>
          </a:p>
          <a:p>
            <a:pPr marL="457200" indent="-457200">
              <a:buNone/>
            </a:pPr>
            <a:endParaRPr lang="ru-RU" sz="1900" b="1" dirty="0" smtClean="0"/>
          </a:p>
          <a:p>
            <a:pPr algn="just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5239</TotalTime>
  <Words>1090</Words>
  <Application>Microsoft Office PowerPoint</Application>
  <PresentationFormat>Экран (4:3)</PresentationFormat>
  <Paragraphs>218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Courier New</vt:lpstr>
      <vt:lpstr>Wingdings</vt:lpstr>
      <vt:lpstr>Тема Office</vt:lpstr>
      <vt:lpstr>    АЛЛЕЯ ГЕРОЕВ   </vt:lpstr>
      <vt:lpstr>    </vt:lpstr>
      <vt:lpstr>ВОПРОС</vt:lpstr>
      <vt:lpstr>Презентация PowerPoint</vt:lpstr>
      <vt:lpstr> Колпино – «Город воинской славы»  </vt:lpstr>
      <vt:lpstr> </vt:lpstr>
      <vt:lpstr>   </vt:lpstr>
      <vt:lpstr> «Аллея Героев» </vt:lpstr>
      <vt:lpstr>   «Аллея Героев»  Перечень имен на стелах: (по расположению стел от центральной композиции)  </vt:lpstr>
      <vt:lpstr>Ларченко Михаил Андреевич (1914-1991)</vt:lpstr>
      <vt:lpstr>Журавлев Иван Петрович (1905-1989)</vt:lpstr>
      <vt:lpstr>Ремизов Ива́н Миха́йлович (1901 — 1939) </vt:lpstr>
      <vt:lpstr>Шабан Борис Тарасович (1923-2005) </vt:lpstr>
      <vt:lpstr> Рогозин Владимир Алексеевич (1925-1944) </vt:lpstr>
      <vt:lpstr>Тазаев Алексей Иванович (1916-1945)</vt:lpstr>
      <vt:lpstr>Орлов Николай Сергеевич  (Минаев Гатаулла Мирзахитович 1919- 1982)</vt:lpstr>
      <vt:lpstr>Косарев Александр Иванович (1924-1944)</vt:lpstr>
      <vt:lpstr>Жолудев Леонид Васильевич (1917-2000)</vt:lpstr>
      <vt:lpstr> Медведев Иван Петрович (1924-1998) </vt:lpstr>
      <vt:lpstr>Панов Михаил Федорович (1901-1980)</vt:lpstr>
      <vt:lpstr>ЗАКЛЮЧЕНИЕ</vt:lpstr>
      <vt:lpstr>Герои уходят смиренно В свой путь вековой навсегда. Немедленно, чаще мгновенно, Зовет за собой их звезда. Как будто прощальным салютом Комета мелькнула вдали. И ночь... И опять уже утро... Как трудно дожить до зари… Герои уходят навечно, Свой выполнив долг до конца. У них впереди - бесконечность. Запомнят их наши сердца.                                                                                  Автор: Viva_rus </vt:lpstr>
      <vt:lpstr>Оценка исследовательской работы</vt:lpstr>
      <vt:lpstr>Список источников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Всю планету обойдете Места лучше не найдете Вместе дружно мы живем. Колпино — наш общий дом! 2. Город мой любимый, Город мой родной, Ты зеленый летом, Осенью цветной. Чистый, белоснежный Ты стоишь зимой, А весной ты нежный… Я горжусь тобой! Пусть ты не столица, Но люблю тебя, И знакомых лица радуют меня. На большой планете Городов не счесть, На реке Ижоре -Самый лучший есть!</dc:title>
  <dc:creator>1</dc:creator>
  <cp:lastModifiedBy>олег самсонов</cp:lastModifiedBy>
  <cp:revision>214</cp:revision>
  <dcterms:created xsi:type="dcterms:W3CDTF">2019-01-14T16:49:04Z</dcterms:created>
  <dcterms:modified xsi:type="dcterms:W3CDTF">2020-05-01T08:14:40Z</dcterms:modified>
</cp:coreProperties>
</file>