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61"/>
  </p:notesMasterIdLst>
  <p:handoutMasterIdLst>
    <p:handoutMasterId r:id="rId62"/>
  </p:handoutMasterIdLst>
  <p:sldIdLst>
    <p:sldId id="257" r:id="rId6"/>
    <p:sldId id="324" r:id="rId7"/>
    <p:sldId id="327" r:id="rId8"/>
    <p:sldId id="299" r:id="rId9"/>
    <p:sldId id="258" r:id="rId10"/>
    <p:sldId id="328" r:id="rId11"/>
    <p:sldId id="259" r:id="rId12"/>
    <p:sldId id="265" r:id="rId13"/>
    <p:sldId id="266" r:id="rId14"/>
    <p:sldId id="260" r:id="rId15"/>
    <p:sldId id="264" r:id="rId16"/>
    <p:sldId id="329" r:id="rId17"/>
    <p:sldId id="268" r:id="rId18"/>
    <p:sldId id="269" r:id="rId19"/>
    <p:sldId id="271" r:id="rId20"/>
    <p:sldId id="330" r:id="rId21"/>
    <p:sldId id="274" r:id="rId22"/>
    <p:sldId id="305" r:id="rId23"/>
    <p:sldId id="331" r:id="rId24"/>
    <p:sldId id="272" r:id="rId25"/>
    <p:sldId id="273" r:id="rId26"/>
    <p:sldId id="277" r:id="rId27"/>
    <p:sldId id="281" r:id="rId28"/>
    <p:sldId id="282" r:id="rId29"/>
    <p:sldId id="283" r:id="rId30"/>
    <p:sldId id="292" r:id="rId31"/>
    <p:sldId id="293" r:id="rId32"/>
    <p:sldId id="294" r:id="rId33"/>
    <p:sldId id="332" r:id="rId34"/>
    <p:sldId id="303" r:id="rId35"/>
    <p:sldId id="325" r:id="rId36"/>
    <p:sldId id="306" r:id="rId37"/>
    <p:sldId id="304" r:id="rId38"/>
    <p:sldId id="298" r:id="rId39"/>
    <p:sldId id="300" r:id="rId40"/>
    <p:sldId id="301" r:id="rId41"/>
    <p:sldId id="326" r:id="rId42"/>
    <p:sldId id="302" r:id="rId43"/>
    <p:sldId id="333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</p:sldIdLst>
  <p:sldSz cx="10080625" cy="7559675"/>
  <p:notesSz cx="7559675" cy="106918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738" y="6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>
            <a:lvl1pPr algn="r"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>
            <a:lvl1pPr eaLnBrk="1" fontAlgn="auto">
              <a:spcBef>
                <a:spcPts val="0"/>
              </a:spcBef>
              <a:spcAft>
                <a:spcPts val="0"/>
              </a:spcAft>
              <a:defRPr sz="1400" kern="0">
                <a:solidFill>
                  <a:srgbClr val="000000"/>
                </a:solidFill>
                <a:latin typeface="Arial" pitchFamily="18"/>
                <a:ea typeface="Andale Sans UI" pitchFamily="2"/>
                <a:cs typeface="Tahoma" pitchFamily="2"/>
              </a:defRPr>
            </a:lvl1pPr>
          </a:lstStyle>
          <a:p>
            <a:pPr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</a:defRPr>
            </a:lvl1pPr>
          </a:lstStyle>
          <a:p>
            <a:fld id="{A0B9BF34-A6D3-4A76-8CA0-1A69EA97F499}" type="slidenum">
              <a:rPr lang="ru-RU" altLang="ru-RU"/>
              <a:pPr/>
              <a:t>‹#›</a:t>
            </a:fld>
            <a:endParaRPr lang="ru-RU" altLang="ru-RU">
              <a:latin typeface="Arial" pitchFamily="34" charset="0"/>
              <a:ea typeface="Andale Sans UI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39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defRPr>
            </a:lvl1pPr>
          </a:lstStyle>
          <a:p>
            <a:fld id="{2051886E-BF21-4970-B785-6ECE0518FB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19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00" algn="l" rtl="0" eaLnBrk="0" fontAlgn="base" hangingPunct="0">
      <a:spcBef>
        <a:spcPct val="0"/>
      </a:spcBef>
      <a:spcAft>
        <a:spcPct val="0"/>
      </a:spcAft>
      <a:defRPr lang="ru-RU" sz="2000" kern="1200">
        <a:solidFill>
          <a:srgbClr val="000000"/>
        </a:solidFill>
        <a:latin typeface="Arial" pitchFamily="18"/>
        <a:cs typeface="Tahoma" pitchFamily="2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Tahoma" panose="020B060403050404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0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r" eaLnBrk="1"/>
            <a:fld id="{121E375D-B1A2-4F9A-B71A-A80C91BCF84C}" type="slidenum">
              <a:rPr lang="ru-RU" altLang="ru-RU" sz="1400">
                <a:latin typeface="Times New Roman" pitchFamily="18" charset="0"/>
                <a:ea typeface="Andale Sans UI"/>
                <a:cs typeface="Andale Sans UI"/>
              </a:rPr>
              <a:pPr algn="r" eaLnBrk="1"/>
              <a:t>7</a:t>
            </a:fld>
            <a:endParaRPr lang="ru-RU" altLang="ru-RU" sz="1400">
              <a:latin typeface="Times New Roman" pitchFamily="18" charset="0"/>
              <a:ea typeface="Andale Sans UI"/>
              <a:cs typeface="Andale Sans UI"/>
            </a:endParaRPr>
          </a:p>
        </p:txBody>
      </p:sp>
      <p:sp>
        <p:nvSpPr>
          <p:cNvPr id="15363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99CCFF"/>
          </a:solidFill>
          <a:ln w="25402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20725" y="4679950"/>
            <a:ext cx="6119813" cy="5040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  <a:spAutoFit/>
          </a:bodyPr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5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6"/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defRPr sz="20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r" eaLnBrk="1"/>
            <a:fld id="{94F8E21A-33DF-464F-92D9-8CB01F75B8F3}" type="slidenum">
              <a:rPr lang="ru-RU" altLang="ru-RU" sz="1400">
                <a:latin typeface="Times New Roman" pitchFamily="18" charset="0"/>
                <a:ea typeface="Andale Sans UI"/>
                <a:cs typeface="Andale Sans UI"/>
              </a:rPr>
              <a:pPr algn="r" eaLnBrk="1"/>
              <a:t>10</a:t>
            </a:fld>
            <a:endParaRPr lang="ru-RU" altLang="ru-RU" sz="1400">
              <a:latin typeface="Times New Roman" pitchFamily="18" charset="0"/>
              <a:ea typeface="Andale Sans UI"/>
              <a:cs typeface="Andale Sans UI"/>
            </a:endParaRPr>
          </a:p>
        </p:txBody>
      </p:sp>
      <p:sp>
        <p:nvSpPr>
          <p:cNvPr id="1945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85900" y="900113"/>
            <a:ext cx="4589463" cy="3441700"/>
          </a:xfrm>
          <a:solidFill>
            <a:srgbClr val="99CCFF"/>
          </a:solidFill>
          <a:ln w="25402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0" name="Заметки 2"/>
          <p:cNvSpPr txBox="1">
            <a:spLocks noGrp="1"/>
          </p:cNvSpPr>
          <p:nvPr>
            <p:ph type="body" sz="quarter" idx="1"/>
          </p:nvPr>
        </p:nvSpPr>
        <p:spPr bwMode="auto">
          <a:xfrm>
            <a:off x="720725" y="4679950"/>
            <a:ext cx="6119813" cy="5040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05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65509B-7379-4359-BB85-0736280F04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8230375"/>
      </p:ext>
    </p:extLst>
  </p:cSld>
  <p:clrMapOvr>
    <a:masterClrMapping/>
  </p:clrMapOvr>
  <p:transition spd="slow"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BF08BD-421B-44E1-9E3B-772D90D11F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0543393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097AD-3CE8-4489-B7FC-B38ED7698A8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5869471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27820648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31829422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93040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76195338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20124504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2811340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972703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585151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96C3A1-8A5A-40D4-A246-CA39657CE6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718951"/>
      </p:ext>
    </p:extLst>
  </p:cSld>
  <p:clrMapOvr>
    <a:masterClrMapping/>
  </p:clrMapOvr>
  <p:transition spd="slow"/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63842433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4080827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7263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1629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1553789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A66E7-74CB-4D34-A8F6-0F8ECAEF3E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9279166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F6FD7D-5388-440A-A8C4-D627A6E59E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3564069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4345E-D172-4AB9-B84C-B1DF4D7A9C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99907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518393-E58F-471E-AEE6-2BAC4C7E7B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471602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488F29-F605-4526-AF99-6D2D0EA4C9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590516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8106B-A575-41F8-AA22-09CA8BFDE6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5583040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1728B-8413-41C1-806E-A51E489F55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396526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14DB3C-F02B-4ECF-A250-FADDB0285C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730704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884F15-BDAE-4DD1-877E-3AEC40234E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309792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EE520-FE4B-48E1-ACDD-57684E014F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544290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C64580-4CD8-4B72-90F5-15401ADB36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269897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7263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1629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B26F3E-1781-4025-AEB8-4C88411889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9012583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6DE5A-502F-492D-AA9A-DE7313D3EC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284751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7E0CDC-5788-4420-B981-5FD923C28F5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5062953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8BEAA2-1C2B-452C-A48F-0545878D00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6863984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4C0BF-3065-4D60-9017-D1BA4FCEFA0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1935959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B43DAC-341C-4E8B-9986-F813164F2C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624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A0642E-5AE4-4E09-ADE0-500DF4234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6939054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F13A88-F751-4BA0-99ED-1016F63E1B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1590899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759DF9-B252-4FE1-A239-10D2B85EEE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5690617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39B8E-F03A-40D6-B117-85630A818D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4409946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718450-7C7E-4714-93EF-A77CB14EFC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4699509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D0E8C5-99FE-4D6E-B65E-16FCCBEC3A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9941321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7263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1629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CDD3D-8C28-4A9C-93F1-3C7E36EBE9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8044318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CB15D-1331-476E-A3D4-9D5EF47780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2389908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10589-9C13-410C-AF37-DC1A5B39AD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9460554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7B9F9-7886-4076-9764-0CC83500A1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957754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503240" y="1824035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5114925" y="1824035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FCA039-0C96-4E4F-B686-B94C3163687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6145814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5A473-E0F2-4B9E-9FCF-A5E8CC017E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524949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722D4-4698-42B7-9C30-B6FAF6C127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0431255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4A9A-183E-4CC4-8432-3A428835C2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676804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093EBD-E924-49C8-9318-FB178E8AF8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6752330"/>
      </p:ext>
    </p:extLst>
  </p:cSld>
  <p:clrMapOvr>
    <a:masterClrMapping/>
  </p:clrMapOvr>
  <p:transition spd="slow"/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3C3B4-7CBC-47EA-BF8E-F4301295A4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29927731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4CC2F9-9C01-45B9-9897-7B6E8F7203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3474636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D5287-0366-40E3-8007-23C4391A9A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7508266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287341"/>
            <a:ext cx="2266953" cy="592137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287341"/>
            <a:ext cx="6653210" cy="592137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DCB933-A82E-472D-B7DD-F5F6ECCD61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6000125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4EA3F-5828-4CEE-B9C8-5DD9B2FE70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7577616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2156E-E6D5-4DA4-9198-CA48A3EE2A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115287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C3FA7-1617-4184-A444-8F0B427E2A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4509610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4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6CD46-DBD5-4C45-ABBA-BBC7AB6016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484229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25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1027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25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defRPr>
            </a:lvl1pPr>
          </a:lstStyle>
          <a:p>
            <a:fld id="{22BA0B2D-9D88-4B89-BD22-F6D98EDD401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Arial" pitchFamily="18"/>
          <a:cs typeface="Tahoma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Tahoma" panose="020B0604030504040204" pitchFamily="34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ru-RU" sz="3200" kern="1200">
          <a:solidFill>
            <a:srgbClr val="000000"/>
          </a:solidFill>
          <a:latin typeface="Arial" pitchFamily="18"/>
          <a:cs typeface="Tahoma" pitchFamily="2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400" kern="1200">
          <a:solidFill>
            <a:srgbClr val="000000"/>
          </a:solidFill>
          <a:latin typeface="Calibri"/>
          <a:ea typeface=""/>
          <a:cs typeface="Tahoma" panose="020B0604030504040204" pitchFamily="34" charset="0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000" kern="1200">
          <a:solidFill>
            <a:srgbClr val="000000"/>
          </a:solidFill>
          <a:latin typeface="Calibri"/>
          <a:ea typeface=""/>
          <a:cs typeface="Tahoma" panose="020B0604030504040204" pitchFamily="34" charset="0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"/>
          <a:cs typeface="Tahoma" panose="020B0604030504040204" pitchFamily="34" charset="0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PlaceHolder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2051" name="PlaceHolder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09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ru-RU" sz="32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4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0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3075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09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6463" y="6886575"/>
            <a:ext cx="3195637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defRPr>
            </a:lvl1pPr>
          </a:lstStyle>
          <a:p>
            <a:fld id="{968870B4-F569-4E95-BED2-5DF36E69355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ru-RU" sz="32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4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0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301625"/>
            <a:ext cx="907097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4099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768475"/>
            <a:ext cx="90709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7912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6463" y="6886575"/>
            <a:ext cx="3195637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6300" y="6886575"/>
            <a:ext cx="2349500" cy="5207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defRPr>
            </a:lvl1pPr>
          </a:lstStyle>
          <a:p>
            <a:fld id="{22182712-6838-43D5-B288-D5BE8CE580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ans" panose="020B0604020202020204" pitchFamily="34" charset="0"/>
          <a:ea typeface="Microsoft YaHei" panose="020B0503020204020204" pitchFamily="34" charset="-122"/>
          <a:cs typeface="Mangal" panose="02040503050203030202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ru-RU" sz="3200" kern="1200">
          <a:solidFill>
            <a:srgbClr val="000000"/>
          </a:solidFill>
          <a:latin typeface="Liberation Sans" pitchFamily="18"/>
          <a:ea typeface="Microsoft YaHei" pitchFamily="2"/>
          <a:cs typeface="Mangal" pitchFamily="2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4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000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Microsoft YaHei" panose="020B0503020204020204" pitchFamily="34" charset="-122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503238" y="287338"/>
            <a:ext cx="8101012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5123" name="Текст 2"/>
          <p:cNvSpPr txBox="1">
            <a:spLocks noGrp="1"/>
          </p:cNvSpPr>
          <p:nvPr>
            <p:ph type="body" idx="1"/>
          </p:nvPr>
        </p:nvSpPr>
        <p:spPr bwMode="auto">
          <a:xfrm>
            <a:off x="503238" y="1824038"/>
            <a:ext cx="9072562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238" y="6886575"/>
            <a:ext cx="234950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8050" y="6886575"/>
            <a:ext cx="3194050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eaLnBrk="1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888" y="6886575"/>
            <a:ext cx="2347912" cy="5222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algn="r" eaLnBrk="1">
              <a:defRPr sz="1400">
                <a:solidFill>
                  <a:srgbClr val="000000"/>
                </a:solidFill>
                <a:latin typeface="Times New Roman" pitchFamily="18" charset="0"/>
                <a:ea typeface="Andale Sans UI"/>
                <a:cs typeface="Tahoma" pitchFamily="34" charset="0"/>
              </a:defRPr>
            </a:lvl1pPr>
          </a:lstStyle>
          <a:p>
            <a:fld id="{83C0A041-55D2-491E-83E5-849C8B99E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ru-RU" sz="4400" kern="1200">
          <a:solidFill>
            <a:srgbClr val="000000"/>
          </a:solidFill>
          <a:latin typeface="Liberation Serif" pitchFamily="1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Liberation Serif" panose="02020603050405020304" pitchFamily="18" charset="0"/>
        </a:defRPr>
      </a:lvl9pPr>
    </p:titleStyle>
    <p:bodyStyle>
      <a:lvl1pPr algn="l" rtl="0" eaLnBrk="0" fontAlgn="base" hangingPunct="0">
        <a:spcBef>
          <a:spcPct val="0"/>
        </a:spcBef>
        <a:spcAft>
          <a:spcPts val="1413"/>
        </a:spcAft>
        <a:defRPr lang="ru-RU" sz="3200" kern="1200">
          <a:solidFill>
            <a:srgbClr val="000000"/>
          </a:solidFill>
          <a:latin typeface="Liberation Serif" pitchFamily="18"/>
        </a:defRPr>
      </a:lvl1pPr>
      <a:lvl2pPr marL="685800" lvl="1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400" kern="1200">
          <a:solidFill>
            <a:srgbClr val="000000"/>
          </a:solidFill>
          <a:latin typeface="Calibri"/>
          <a:ea typeface=""/>
          <a:cs typeface=""/>
        </a:defRPr>
      </a:lvl2pPr>
      <a:lvl3pPr marL="1143000" lvl="2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sz="2000" kern="1200">
          <a:solidFill>
            <a:srgbClr val="000000"/>
          </a:solidFill>
          <a:latin typeface="Calibri"/>
          <a:ea typeface=""/>
          <a:cs typeface=""/>
        </a:defRPr>
      </a:lvl3pPr>
      <a:lvl4pPr marL="1600200" lvl="3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"/>
          <a:cs typeface=""/>
        </a:defRPr>
      </a:lvl4pPr>
      <a:lvl5pPr marL="2057400" lvl="4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SzPct val="100000"/>
        <a:buFont typeface="Arial" pitchFamily="34" charset="0"/>
        <a:buChar char="•"/>
        <a:defRPr lang="ru-RU" kern="1200">
          <a:solidFill>
            <a:srgbClr val="000000"/>
          </a:solidFill>
          <a:latin typeface="Calibri"/>
          <a:ea typeface=""/>
          <a:cs typeface="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8195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819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269875"/>
            <a:ext cx="9448800" cy="6981825"/>
          </a:xfrm>
          <a:prstGeom prst="rect">
            <a:avLst/>
          </a:prstGeom>
          <a:solidFill>
            <a:srgbClr val="EDEDED"/>
          </a:solidFill>
          <a:ln w="76196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296863" y="269875"/>
            <a:ext cx="9353550" cy="655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endParaRPr lang="ru-RU" altLang="ru-RU" sz="2800" b="1" dirty="0">
              <a:solidFill>
                <a:srgbClr val="FFFF66"/>
              </a:solidFill>
              <a:latin typeface="Times New Roman" pitchFamily="18" charset="0"/>
            </a:endParaRPr>
          </a:p>
          <a:p>
            <a:pPr algn="ctr" eaLnBrk="1" hangingPunct="1">
              <a:spcAft>
                <a:spcPct val="0"/>
              </a:spcAft>
            </a:pPr>
            <a:r>
              <a:rPr lang="ru-RU" altLang="ru-RU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«Воспитание толерантности посредством включения обучающихся в краеведческую деятельность»</a:t>
            </a:r>
            <a:endParaRPr lang="ru-RU" altLang="ru-RU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Aft>
                <a:spcPct val="0"/>
              </a:spcAft>
            </a:pPr>
            <a:endParaRPr lang="ru-RU" altLang="ru-RU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Aft>
                <a:spcPct val="0"/>
              </a:spcAft>
            </a:pPr>
            <a:endParaRPr lang="ru-RU" altLang="ru-RU" sz="28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spcAft>
                <a:spcPct val="0"/>
              </a:spcAft>
            </a:pPr>
            <a:r>
              <a:rPr lang="ru-RU" alt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Нестеренко  Н.В.</a:t>
            </a:r>
          </a:p>
          <a:p>
            <a:pPr algn="r" eaLnBrk="1" hangingPunct="1">
              <a:spcAft>
                <a:spcPct val="0"/>
              </a:spcAft>
            </a:pPr>
            <a:r>
              <a:rPr lang="ru-RU" alt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МБОУ г. Астрахани </a:t>
            </a:r>
          </a:p>
          <a:p>
            <a:pPr algn="r" eaLnBrk="1" hangingPunct="1">
              <a:spcAft>
                <a:spcPct val="0"/>
              </a:spcAft>
            </a:pPr>
            <a:r>
              <a:rPr lang="ru-RU" alt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"СОШ №54" </a:t>
            </a:r>
            <a:r>
              <a:rPr lang="ru-RU" altLang="ru-RU" sz="2800" b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Трусовский</a:t>
            </a:r>
            <a:r>
              <a:rPr lang="ru-RU" altLang="ru-RU" sz="28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район</a:t>
            </a:r>
          </a:p>
          <a:p>
            <a:pPr algn="ctr" eaLnBrk="1" hangingPunct="1">
              <a:spcAft>
                <a:spcPct val="0"/>
              </a:spcAft>
            </a:pPr>
            <a:endParaRPr lang="ru-RU" altLang="ru-RU" sz="4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Aft>
                <a:spcPct val="0"/>
              </a:spcAft>
            </a:pPr>
            <a:r>
              <a:rPr lang="ru-RU" altLang="ru-RU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74675" y="257175"/>
            <a:ext cx="9129713" cy="1104900"/>
          </a:xfrm>
        </p:spPr>
        <p:txBody>
          <a:bodyPr/>
          <a:lstStyle/>
          <a:p>
            <a:pPr eaLnBrk="1"/>
            <a:r>
              <a:rPr altLang="ru-RU" sz="3600" b="1" smtClean="0">
                <a:solidFill>
                  <a:srgbClr val="330099"/>
                </a:solidFill>
                <a:latin typeface="Liberation Serif" pitchFamily="18" charset="0"/>
              </a:rPr>
              <a:t>Программа деятельности музея Боевой Славы МБОУг. Астрахани "СОШ №54"</a:t>
            </a:r>
          </a:p>
        </p:txBody>
      </p:sp>
      <p:pic>
        <p:nvPicPr>
          <p:cNvPr id="18435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38" y="1533525"/>
            <a:ext cx="7920037" cy="5775325"/>
          </a:xfrm>
          <a:prstGeom prst="rect">
            <a:avLst/>
          </a:prstGeom>
          <a:noFill/>
          <a:ln>
            <a:noFill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2048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20484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663" y="576263"/>
            <a:ext cx="975677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Экспонаты музея Боевой Славы МБРУ г. Астрахани «СОШ №54»</a:t>
            </a:r>
            <a:br>
              <a:rPr alt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Трусовского района</a:t>
            </a:r>
            <a:r>
              <a:rPr altLang="ru-RU" b="1" smtClean="0">
                <a:solidFill>
                  <a:srgbClr val="002060"/>
                </a:solidFill>
                <a:latin typeface="Arial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1507" name="Picture 2" descr="https://www.proza.ru/pics/2019/05/08/1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8338" y="2608263"/>
            <a:ext cx="6202362" cy="4384675"/>
          </a:xfrm>
          <a:noFill/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" y="355600"/>
            <a:ext cx="9559925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23555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1060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24579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2458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10204451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1031875" y="5897563"/>
            <a:ext cx="81264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Экспонаты периода Великой Отечественной войны. Дарители – жители микрорайона.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1060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3638" y="5948363"/>
            <a:ext cx="25177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1060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101060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700" y="152400"/>
            <a:ext cx="10106025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 txBox="1">
            <a:spLocks noGrp="1"/>
          </p:cNvSpPr>
          <p:nvPr>
            <p:ph type="title"/>
          </p:nvPr>
        </p:nvSpPr>
        <p:spPr>
          <a:xfrm>
            <a:off x="309563" y="855663"/>
            <a:ext cx="9556750" cy="708025"/>
          </a:xfrm>
        </p:spPr>
        <p:txBody>
          <a:bodyPr/>
          <a:lstStyle/>
          <a:p>
            <a:r>
              <a:rPr altLang="ru-RU" sz="40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Исследуем и изучаем, систематизируем артефакты периода Великой Отечественной войны.</a:t>
            </a:r>
          </a:p>
        </p:txBody>
      </p:sp>
      <p:pic>
        <p:nvPicPr>
          <p:cNvPr id="28675" name="Picture 2" descr="https://www.proza.ru/pics/2019/05/08/1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51038" y="2609850"/>
            <a:ext cx="6200775" cy="4384675"/>
          </a:xfrm>
          <a:noFill/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4"/>
          <p:cNvSpPr/>
          <p:nvPr/>
        </p:nvSpPr>
        <p:spPr>
          <a:xfrm>
            <a:off x="436563" y="2949575"/>
            <a:ext cx="9250362" cy="440055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anchorCtr="1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00206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kern="0" dirty="0">
              <a:solidFill>
                <a:srgbClr val="002060"/>
              </a:solidFill>
              <a:effectLst>
                <a:outerShdw dist="38096" dir="2700000">
                  <a:srgbClr val="8FAADC"/>
                </a:outerShdw>
              </a:effectLst>
              <a:latin typeface="Times New Roman" pitchFamily="18"/>
              <a:cs typeface="Times New Roman" pitchFamily="1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00206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З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800" b="1" kern="0" dirty="0">
              <a:solidFill>
                <a:srgbClr val="002060"/>
              </a:solidFill>
              <a:effectLst>
                <a:outerShdw dist="38096" dir="2700000">
                  <a:srgbClr val="8FAADC"/>
                </a:outerShdw>
              </a:effectLst>
              <a:latin typeface="Times New Roman" pitchFamily="18"/>
              <a:cs typeface="Times New Roman" pitchFamily="18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C0000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Музей Боевой славы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C0000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МБОУ г. Астрахани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C0000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"СОШ №54" </a:t>
            </a:r>
            <a:r>
              <a:rPr lang="ru-RU" sz="2800" b="1" kern="0" dirty="0" err="1">
                <a:solidFill>
                  <a:srgbClr val="C0000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Трусовский</a:t>
            </a:r>
            <a:r>
              <a:rPr lang="ru-RU" sz="2800" b="1" kern="0" dirty="0">
                <a:solidFill>
                  <a:srgbClr val="C0000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 район.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1" kern="0" dirty="0">
                <a:solidFill>
                  <a:srgbClr val="002060"/>
                </a:solidFill>
                <a:effectLst>
                  <a:outerShdw dist="38096" dir="2700000">
                    <a:srgbClr val="8FAADC"/>
                  </a:outerShdw>
                </a:effectLst>
                <a:latin typeface="Times New Roman" pitchFamily="18"/>
                <a:cs typeface="Times New Roman" pitchFamily="18"/>
              </a:rPr>
              <a:t>Основная цель музея Боевой Славы- создание живого музея, использование артефактов периода ВОВ в урочной и внеурочной деятельности школы.</a:t>
            </a:r>
          </a:p>
        </p:txBody>
      </p:sp>
      <p:pic>
        <p:nvPicPr>
          <p:cNvPr id="9219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813" y="322263"/>
            <a:ext cx="575786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1375" y="192088"/>
            <a:ext cx="830262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ДУШУ ВРЕМЕНИ НУЖНО ЧУВСТВОВАТЬ, СОПЕРЕЖИВАТЬ…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ДЛЯ ЭТОГО ПОЛОЖИТЕ НА ЛАДОНЬ РЕБЕНКА ЭПОХУ…</a:t>
            </a:r>
          </a:p>
        </p:txBody>
      </p:sp>
      <p:pic>
        <p:nvPicPr>
          <p:cNvPr id="9221" name="Picture 6" descr="http://bl48.ucoz.ru/kartinki/ja_pomnju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438" y="4254500"/>
            <a:ext cx="1349375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 txBox="1"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29699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2550"/>
            <a:ext cx="98044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2"/>
          <p:cNvSpPr txBox="1">
            <a:spLocks noChangeArrowheads="1"/>
          </p:cNvSpPr>
          <p:nvPr/>
        </p:nvSpPr>
        <p:spPr bwMode="auto">
          <a:xfrm>
            <a:off x="309563" y="6769100"/>
            <a:ext cx="97710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Ученица 9 класса –Устинова Лиана, исследовала артефакты периода Великой Отечественной войны. Победитель Областной научно-практической конференции «Малой Академии наук», участница «краеведческих чтений при Государственном музеи Боевой Славы.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238" y="360363"/>
            <a:ext cx="88201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295275"/>
            <a:ext cx="9852025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542925"/>
            <a:ext cx="9258300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" y="415925"/>
            <a:ext cx="9172575" cy="672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193675"/>
            <a:ext cx="9359900" cy="717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213" y="269875"/>
            <a:ext cx="9728200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25" y="303213"/>
            <a:ext cx="9604375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411163"/>
            <a:ext cx="102997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altLang="ru-RU" b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altLang="ru-RU" b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b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Сотрудничаем с Областным музеем Боевой Славы.</a:t>
            </a:r>
          </a:p>
        </p:txBody>
      </p:sp>
      <p:pic>
        <p:nvPicPr>
          <p:cNvPr id="38915" name="Picture 2" descr="https://www.proza.ru/pics/2019/05/08/1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8338" y="2741613"/>
            <a:ext cx="6202362" cy="4384675"/>
          </a:xfrm>
          <a:noFill/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 txBox="1">
            <a:spLocks noGrp="1"/>
          </p:cNvSpPr>
          <p:nvPr>
            <p:ph type="title"/>
          </p:nvPr>
        </p:nvSpPr>
        <p:spPr>
          <a:xfrm>
            <a:off x="663575" y="1223963"/>
            <a:ext cx="8912225" cy="339725"/>
          </a:xfrm>
        </p:spPr>
        <p:txBody>
          <a:bodyPr/>
          <a:lstStyle/>
          <a:p>
            <a:r>
              <a:rPr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Историческая справка музея Боевой Славы</a:t>
            </a:r>
            <a:br>
              <a:rPr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г. Астрахани «СОШ №54»</a:t>
            </a:r>
            <a:br>
              <a:rPr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sz="4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Трусовского района</a:t>
            </a:r>
          </a:p>
        </p:txBody>
      </p:sp>
      <p:pic>
        <p:nvPicPr>
          <p:cNvPr id="10243" name="Picture 4" descr="https://www.proza.ru/pics/2019/05/08/1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41550" y="2989263"/>
            <a:ext cx="5495925" cy="3886200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550" y="309563"/>
            <a:ext cx="9726613" cy="680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4527550" y="6548438"/>
            <a:ext cx="5553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втором этаже музея Боевой Славы. Экспозиция «Дети войны».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975" y="1398588"/>
            <a:ext cx="4491038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6988" y="2352675"/>
            <a:ext cx="4748212" cy="356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5648325" y="5324475"/>
            <a:ext cx="420687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>
              <a:spcAft>
                <a:spcPct val="0"/>
              </a:spcAft>
            </a:pPr>
            <a:endParaRPr lang="ru-RU" altLang="ru-RU" sz="180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0965" name="TextBox 2"/>
          <p:cNvSpPr txBox="1">
            <a:spLocks noChangeArrowheads="1"/>
          </p:cNvSpPr>
          <p:nvPr/>
        </p:nvSpPr>
        <p:spPr bwMode="auto">
          <a:xfrm>
            <a:off x="434975" y="176213"/>
            <a:ext cx="94202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Вещи – перья для письма, фото 1 класса 1941г.,платок для переноса учебников, игрушка, привезенная из Берлина, пуговица жительницы микрорайона </a:t>
            </a:r>
            <a:r>
              <a:rPr lang="en-US" alt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altLang="ru-RU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лет Октября.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831850"/>
            <a:ext cx="9721850" cy="665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4"/>
          <p:cNvSpPr txBox="1">
            <a:spLocks noChangeArrowheads="1"/>
          </p:cNvSpPr>
          <p:nvPr/>
        </p:nvSpPr>
        <p:spPr bwMode="auto">
          <a:xfrm>
            <a:off x="477838" y="123825"/>
            <a:ext cx="943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Вещи – перья для письма, фото 1 класса 1941г., платок для переноса учебников, игрушка привезенная из Берлина, пуговицы -жительницы Верочкиной К.В.</a:t>
            </a:r>
          </a:p>
        </p:txBody>
      </p:sp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8" y="1147763"/>
            <a:ext cx="9163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619125" y="133350"/>
            <a:ext cx="921861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Договор передачи экспонатов школьного музея МБОУ г. Астрахани в Областной Государственный историко-краеведческий музей Боевой Славы Астраханской области.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0" y="134938"/>
            <a:ext cx="9763125" cy="728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90500"/>
            <a:ext cx="9515475" cy="71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5"/>
          <p:cNvSpPr txBox="1">
            <a:spLocks noChangeArrowheads="1"/>
          </p:cNvSpPr>
          <p:nvPr/>
        </p:nvSpPr>
        <p:spPr bwMode="auto">
          <a:xfrm>
            <a:off x="958850" y="411163"/>
            <a:ext cx="83772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ru-RU" alt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Пулеметный диск от пулемета Дегтярёва. 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8" y="265113"/>
            <a:ext cx="9728200" cy="689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altLang="ru-RU" sz="36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Экспонаты пополняются –дарителями.</a:t>
            </a:r>
          </a:p>
        </p:txBody>
      </p:sp>
      <p:pic>
        <p:nvPicPr>
          <p:cNvPr id="47107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2375" y="2009775"/>
            <a:ext cx="3287713" cy="4968875"/>
          </a:xfrm>
        </p:spPr>
      </p:pic>
      <p:pic>
        <p:nvPicPr>
          <p:cNvPr id="47108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4638" y="2009775"/>
            <a:ext cx="3611562" cy="474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Box 1"/>
          <p:cNvSpPr txBox="1">
            <a:spLocks noChangeArrowheads="1"/>
          </p:cNvSpPr>
          <p:nvPr/>
        </p:nvSpPr>
        <p:spPr bwMode="auto">
          <a:xfrm>
            <a:off x="4940300" y="6489700"/>
            <a:ext cx="4454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Медаль «За Победу в Сталинградской битве».</a:t>
            </a:r>
          </a:p>
          <a:p>
            <a:pPr algn="ctr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Данилова Е.Д.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8" y="119063"/>
            <a:ext cx="9480550" cy="732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825" y="1489075"/>
            <a:ext cx="9601200" cy="1136650"/>
          </a:xfrm>
        </p:spPr>
        <p:txBody>
          <a:bodyPr/>
          <a:lstStyle/>
          <a:p>
            <a:pPr>
              <a:defRPr/>
            </a:pPr>
            <a:r>
              <a:rPr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«Нельзя любить того, чего не знаешь!»</a:t>
            </a:r>
            <a:br>
              <a:rPr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Принимаем участие в научно-практических конференциях и краеведческих интеллектуальных соревнованиях.</a:t>
            </a:r>
            <a:endParaRPr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5" name="Picture 2" descr="https://www.proza.ru/pics/2019/05/08/182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88" y="4822825"/>
            <a:ext cx="34131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 txBox="1">
            <a:spLocks noGrp="1"/>
          </p:cNvSpPr>
          <p:nvPr>
            <p:ph type="title"/>
          </p:nvPr>
        </p:nvSpPr>
        <p:spPr>
          <a:xfrm>
            <a:off x="144463" y="141288"/>
            <a:ext cx="9431337" cy="1223962"/>
          </a:xfrm>
        </p:spPr>
        <p:txBody>
          <a:bodyPr/>
          <a:lstStyle/>
          <a:p>
            <a:pPr eaLnBrk="1"/>
            <a:r>
              <a:rPr altLang="ru-RU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Зал Боевой славы</a:t>
            </a:r>
          </a:p>
        </p:txBody>
      </p:sp>
      <p:sp>
        <p:nvSpPr>
          <p:cNvPr id="11267" name="Объект 2"/>
          <p:cNvSpPr txBox="1">
            <a:spLocks noGrp="1"/>
          </p:cNvSpPr>
          <p:nvPr>
            <p:ph idx="1"/>
          </p:nvPr>
        </p:nvSpPr>
        <p:spPr>
          <a:xfrm>
            <a:off x="328613" y="2227263"/>
            <a:ext cx="9752012" cy="2719387"/>
          </a:xfrm>
        </p:spPr>
        <p:txBody>
          <a:bodyPr/>
          <a:lstStyle/>
          <a:p>
            <a:pPr algn="ctr" eaLnBrk="1"/>
            <a:endParaRPr alt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endParaRPr alt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endParaRPr altLang="ru-RU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>
              <a:spcAft>
                <a:spcPct val="0"/>
              </a:spcAft>
            </a:pPr>
            <a:r>
              <a:rPr alt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Ученица 5 класса – Шпак Ольга Николаевна-		Ученица 9 Б класса-Белякова Елена.</a:t>
            </a:r>
          </a:p>
          <a:p>
            <a:pPr eaLnBrk="1">
              <a:spcAft>
                <a:spcPct val="0"/>
              </a:spcAft>
            </a:pPr>
            <a:r>
              <a:rPr alt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Ныне студентка </a:t>
            </a:r>
            <a:r>
              <a:rPr lang="en-US" alt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alt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курса Государственного педагогического   Председатель школьного музея Боевой </a:t>
            </a:r>
          </a:p>
          <a:p>
            <a:pPr eaLnBrk="1">
              <a:spcAft>
                <a:spcPct val="0"/>
              </a:spcAft>
            </a:pPr>
            <a:r>
              <a:rPr alt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Университета им. А. Герцена. Санкт-Петербург.                        Славы. 2019г.</a:t>
            </a:r>
            <a:endParaRPr altLang="ru-RU" sz="2400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/>
            <a:r>
              <a:rPr alt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основания – август 1998г.</a:t>
            </a:r>
          </a:p>
          <a:p>
            <a:pPr algn="ctr" eaLnBrk="1"/>
            <a:r>
              <a:rPr alt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Место: кабинет 37	</a:t>
            </a:r>
          </a:p>
          <a:p>
            <a:pPr algn="ctr" eaLnBrk="1"/>
            <a:r>
              <a:rPr alt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Экспозиция включает в </a:t>
            </a:r>
          </a:p>
          <a:p>
            <a:pPr algn="ctr" eaLnBrk="1"/>
            <a:r>
              <a:rPr alt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себя: материалы периода Великой Отечественной войны (астраханское направление), участие Рейдтанкера в ВОВ. </a:t>
            </a:r>
          </a:p>
          <a:p>
            <a:pPr eaLnBrk="1"/>
            <a:endParaRPr altLang="ru-RU" b="1" smtClean="0">
              <a:solidFill>
                <a:srgbClr val="002060"/>
              </a:solidFill>
              <a:latin typeface="Arial" pitchFamily="34" charset="0"/>
              <a:cs typeface="Tahoma" pitchFamily="34" charset="0"/>
            </a:endParaRPr>
          </a:p>
        </p:txBody>
      </p:sp>
      <p:pic>
        <p:nvPicPr>
          <p:cNvPr id="11268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442913"/>
            <a:ext cx="2325687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AutoShape 6" descr="https://apf.mail.ru/cgi-bin/readmsg/%D1%80%D0%B0%D0%B1%D0%BE%D1%82%D0%B0%20%20%E2%84%963..JPG?id=15137434910000000451%3B0%3B4&amp;x-email=hester.n%40inbox.ru&amp;exif=1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>
              <a:spcAft>
                <a:spcPct val="0"/>
              </a:spcAft>
            </a:pPr>
            <a:endParaRPr lang="ru-RU" altLang="ru-RU" sz="180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1270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6725" y="387350"/>
            <a:ext cx="2759075" cy="367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https://img2.wbstatic.net/big/new/7790000/7791396-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2363" y="1204913"/>
            <a:ext cx="214630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25400"/>
            <a:ext cx="86931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8" y="593725"/>
            <a:ext cx="9285287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741363"/>
            <a:ext cx="9899650" cy="656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475" y="-2789238"/>
            <a:ext cx="8818563" cy="972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850" y="423863"/>
            <a:ext cx="917892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79388"/>
            <a:ext cx="96932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00" y="1971675"/>
            <a:ext cx="8789988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Box 2"/>
          <p:cNvSpPr txBox="1">
            <a:spLocks noChangeArrowheads="1"/>
          </p:cNvSpPr>
          <p:nvPr/>
        </p:nvSpPr>
        <p:spPr bwMode="auto">
          <a:xfrm>
            <a:off x="5216525" y="471488"/>
            <a:ext cx="53546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defRPr/>
            </a:pPr>
            <a:r>
              <a:rPr lang="ru-RU" sz="18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Областное мероприятия к 70-летию Победы Победители на станции «Заповедная азбука». </a:t>
            </a:r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239713" y="225425"/>
            <a:ext cx="516255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Победители</a:t>
            </a: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областном конкурсе экологических театров. Участники заключительного концерта в Государственном краеведческом музее.  Использовали экспонаты зала Боевой славы. Письменные принадлежности 40-х г. 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423863"/>
            <a:ext cx="971867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93599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163" y="622300"/>
            <a:ext cx="9258300" cy="631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 txBox="1">
            <a:spLocks noGrp="1"/>
          </p:cNvSpPr>
          <p:nvPr>
            <p:ph type="ctrTitle"/>
          </p:nvPr>
        </p:nvSpPr>
        <p:spPr>
          <a:xfrm>
            <a:off x="182563" y="196850"/>
            <a:ext cx="9439275" cy="2363788"/>
          </a:xfrm>
        </p:spPr>
        <p:txBody>
          <a:bodyPr/>
          <a:lstStyle/>
          <a:p>
            <a:pPr eaLnBrk="1"/>
            <a:r>
              <a:rPr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«История Заячьего острова – вчера – сегодня».</a:t>
            </a:r>
            <a:br>
              <a:rPr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Посёлок </a:t>
            </a:r>
            <a:r>
              <a:rPr lang="en-US"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XX </a:t>
            </a:r>
            <a:r>
              <a:rPr altLang="ru-RU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лет Октября.</a:t>
            </a:r>
            <a:r>
              <a:rPr altLang="ru-RU" smtClean="0">
                <a:latin typeface="Arial" pitchFamily="34" charset="0"/>
                <a:cs typeface="Tahoma" pitchFamily="34" charset="0"/>
              </a:rPr>
              <a:t/>
            </a:r>
            <a:br>
              <a:rPr altLang="ru-RU" smtClean="0">
                <a:latin typeface="Arial" pitchFamily="34" charset="0"/>
                <a:cs typeface="Tahoma" pitchFamily="34" charset="0"/>
              </a:rPr>
            </a:br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sp>
        <p:nvSpPr>
          <p:cNvPr id="1024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6775450"/>
            <a:ext cx="7559675" cy="371475"/>
          </a:xfrm>
        </p:spPr>
        <p:txBody>
          <a:bodyPr/>
          <a:lstStyle/>
          <a:p>
            <a:pPr eaLnBrk="1">
              <a:defRPr/>
            </a:pPr>
            <a:r>
              <a:rPr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ФОТО.  Пристань 40-е годы.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  <a:r>
              <a:rPr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века.</a:t>
            </a:r>
          </a:p>
        </p:txBody>
      </p:sp>
      <p:pic>
        <p:nvPicPr>
          <p:cNvPr id="12292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0388" y="1603375"/>
            <a:ext cx="6853237" cy="495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179388"/>
            <a:ext cx="9718675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422275" y="5683250"/>
            <a:ext cx="5232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ru-RU" altLang="ru-RU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 Москва. Химико-технологический университет  им. Менделеева. Секция история. Тема «Сравнительная характеристика Сталинградской битвы и Курской битвы. Использование материалов зала Боевой славы.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-88900"/>
            <a:ext cx="10077450" cy="773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Box 2"/>
          <p:cNvSpPr txBox="1">
            <a:spLocks noChangeArrowheads="1"/>
          </p:cNvSpPr>
          <p:nvPr/>
        </p:nvSpPr>
        <p:spPr bwMode="auto">
          <a:xfrm>
            <a:off x="1744663" y="407988"/>
            <a:ext cx="7075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ru-RU" alt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Исследования краеведческого материала представлены на конференции в АГУ. Астрахань. 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279400"/>
            <a:ext cx="9012237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27550" y="2079625"/>
            <a:ext cx="50149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 с флагом СССР – курсант военной академии Лебедев Денис (знаменосец школы), крайний слева –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Уразалиев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Р. – курсант высшего летного училища. 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5" y="225425"/>
            <a:ext cx="9223375" cy="710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Box 1"/>
          <p:cNvSpPr txBox="1">
            <a:spLocks noChangeArrowheads="1"/>
          </p:cNvSpPr>
          <p:nvPr/>
        </p:nvSpPr>
        <p:spPr bwMode="auto">
          <a:xfrm>
            <a:off x="619125" y="6356350"/>
            <a:ext cx="9461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>
              <a:spcAft>
                <a:spcPct val="0"/>
              </a:spcAft>
            </a:pPr>
            <a:r>
              <a:rPr lang="ru-RU" altLang="ru-RU" sz="20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Участники Совета Школьного музея Боевой Славы – несут вахту Памяти.</a:t>
            </a:r>
          </a:p>
        </p:txBody>
      </p:sp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063" y="364159"/>
            <a:ext cx="813752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763588"/>
            <a:ext cx="9001125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 txBox="1">
            <a:spLocks noGrp="1"/>
          </p:cNvSpPr>
          <p:nvPr>
            <p:ph type="title"/>
          </p:nvPr>
        </p:nvSpPr>
        <p:spPr>
          <a:xfrm>
            <a:off x="503238" y="301625"/>
            <a:ext cx="9072562" cy="1792288"/>
          </a:xfrm>
        </p:spPr>
        <p:txBody>
          <a:bodyPr/>
          <a:lstStyle/>
          <a:p>
            <a:r>
              <a:rPr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Панорама музея Боевой Славы</a:t>
            </a:r>
            <a:br>
              <a:rPr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altLang="ru-RU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МБОУ г. Астрахани «СОШ №54»</a:t>
            </a:r>
          </a:p>
        </p:txBody>
      </p:sp>
      <p:pic>
        <p:nvPicPr>
          <p:cNvPr id="13315" name="Picture 2" descr="https://www.proza.ru/pics/2019/05/08/18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0863" y="2446338"/>
            <a:ext cx="6200775" cy="4384675"/>
          </a:xfr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1813" y="184150"/>
            <a:ext cx="9286875" cy="985838"/>
          </a:xfrm>
        </p:spPr>
        <p:txBody>
          <a:bodyPr>
            <a:spAutoFit/>
          </a:bodyPr>
          <a:lstStyle/>
          <a:p>
            <a:pPr eaLnBrk="1"/>
            <a:r>
              <a:rPr altLang="ru-RU" sz="3200" b="1" smtClean="0">
                <a:solidFill>
                  <a:srgbClr val="000066"/>
                </a:solidFill>
                <a:latin typeface="Liberation Serif" pitchFamily="18" charset="0"/>
              </a:rPr>
              <a:t>Основной вид экспозиции школьного  музея Боевой Славы.</a:t>
            </a:r>
          </a:p>
        </p:txBody>
      </p:sp>
      <p:pic>
        <p:nvPicPr>
          <p:cNvPr id="14339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63" y="1501775"/>
            <a:ext cx="7740650" cy="5580063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BF9000"/>
            </a:solidFill>
            <a:miter lim="800000"/>
            <a:headEnd/>
            <a:tailEnd/>
          </a:ln>
          <a:effectLst>
            <a:outerShdw dist="18004" dir="5400000" algn="tl" rotWithShape="0">
              <a:srgbClr val="000000">
                <a:alpha val="39998"/>
              </a:srgb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 txBox="1">
            <a:spLocks noGrp="1"/>
          </p:cNvSpPr>
          <p:nvPr>
            <p:ph type="ctrTitle"/>
          </p:nvPr>
        </p:nvSpPr>
        <p:spPr>
          <a:xfrm>
            <a:off x="787400" y="309563"/>
            <a:ext cx="8032750" cy="604837"/>
          </a:xfrm>
        </p:spPr>
        <p:txBody>
          <a:bodyPr/>
          <a:lstStyle/>
          <a:p>
            <a:pPr eaLnBrk="1">
              <a:defRPr/>
            </a:pPr>
            <a:r>
              <a:rPr sz="36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Центральная часть экспозиции.</a:t>
            </a:r>
          </a:p>
        </p:txBody>
      </p:sp>
      <p:sp>
        <p:nvSpPr>
          <p:cNvPr id="16387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/>
          <a:p>
            <a:pPr eaLnBrk="1"/>
            <a:endParaRPr altLang="ru-RU" smtClean="0">
              <a:latin typeface="Arial" pitchFamily="34" charset="0"/>
              <a:cs typeface="Tahoma" pitchFamily="34" charset="0"/>
            </a:endParaRPr>
          </a:p>
        </p:txBody>
      </p:sp>
      <p:pic>
        <p:nvPicPr>
          <p:cNvPr id="14340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4725" y="1209675"/>
            <a:ext cx="8131175" cy="5665788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 txBox="1">
            <a:spLocks noGrp="1"/>
          </p:cNvSpPr>
          <p:nvPr>
            <p:ph type="ctrTitle"/>
          </p:nvPr>
        </p:nvSpPr>
        <p:spPr>
          <a:xfrm>
            <a:off x="468313" y="2093913"/>
            <a:ext cx="9129712" cy="1100137"/>
          </a:xfrm>
        </p:spPr>
        <p:txBody>
          <a:bodyPr/>
          <a:lstStyle/>
          <a:p>
            <a:pPr eaLnBrk="1"/>
            <a:r>
              <a:rPr altLang="ru-RU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Макет, созданный родителями 4 класса с фотографией ученика школы Виляева П.И. (выпускника 1941г.), погибшего в Сальских степях, Ростовской области в 1941г.</a:t>
            </a:r>
            <a:r>
              <a:rPr altLang="ru-RU" smtClean="0">
                <a:solidFill>
                  <a:srgbClr val="C00000"/>
                </a:solidFill>
                <a:latin typeface="Arial" pitchFamily="34" charset="0"/>
                <a:cs typeface="Tahoma" pitchFamily="34" charset="0"/>
              </a:rPr>
              <a:t/>
            </a:r>
            <a:br>
              <a:rPr altLang="ru-RU" smtClean="0">
                <a:solidFill>
                  <a:srgbClr val="C00000"/>
                </a:solidFill>
                <a:latin typeface="Arial" pitchFamily="34" charset="0"/>
                <a:cs typeface="Tahoma" pitchFamily="34" charset="0"/>
              </a:rPr>
            </a:br>
            <a:endParaRPr altLang="ru-RU" smtClean="0">
              <a:solidFill>
                <a:srgbClr val="C00000"/>
              </a:solidFill>
              <a:latin typeface="Arial" pitchFamily="34" charset="0"/>
              <a:cs typeface="Tahoma" pitchFamily="34" charset="0"/>
            </a:endParaRPr>
          </a:p>
        </p:txBody>
      </p:sp>
      <p:pic>
        <p:nvPicPr>
          <p:cNvPr id="17411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0163" y="2554288"/>
            <a:ext cx="4319587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88" y="2554288"/>
            <a:ext cx="4048125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636588" y="6784975"/>
            <a:ext cx="41513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algn="ctr" eaLnBrk="1" hangingPunct="1">
              <a:spcAft>
                <a:spcPct val="0"/>
              </a:spcAft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Фото до создания композиции.</a:t>
            </a:r>
          </a:p>
          <a:p>
            <a:pPr algn="ctr" eaLnBrk="1" hangingPunct="1">
              <a:spcAft>
                <a:spcPct val="0"/>
              </a:spcAft>
            </a:pPr>
            <a:endParaRPr lang="ru-RU" alt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110163" y="6784975"/>
            <a:ext cx="4073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413"/>
              </a:spcAft>
              <a:defRPr sz="3200">
                <a:solidFill>
                  <a:srgbClr val="000000"/>
                </a:solidFill>
                <a:latin typeface="Arial" pitchFamily="34" charset="0"/>
                <a:cs typeface="Tahoma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4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>
                <a:solidFill>
                  <a:srgbClr val="000000"/>
                </a:solidFill>
                <a:latin typeface="Calibri" pitchFamily="34" charset="0"/>
                <a:cs typeface="Tahoma" pitchFamily="34" charset="0"/>
              </a:defRPr>
            </a:lvl9pPr>
          </a:lstStyle>
          <a:p>
            <a:pPr eaLnBrk="1" hangingPunct="1">
              <a:spcAft>
                <a:spcPct val="0"/>
              </a:spcAft>
            </a:pPr>
            <a:r>
              <a:rPr lang="ru-RU" altLang="ru-RU" sz="2000" b="1">
                <a:latin typeface="Times New Roman" pitchFamily="18" charset="0"/>
                <a:cs typeface="Times New Roman" pitchFamily="18" charset="0"/>
              </a:rPr>
              <a:t>     Фото в  композиции после 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, Content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lank Slid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Vintag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462</Words>
  <Application>Microsoft Office PowerPoint</Application>
  <PresentationFormat>Произвольный</PresentationFormat>
  <Paragraphs>62</Paragraphs>
  <Slides>55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55</vt:i4>
      </vt:variant>
    </vt:vector>
  </HeadingPairs>
  <TitlesOfParts>
    <vt:vector size="69" baseType="lpstr">
      <vt:lpstr>Microsoft YaHei</vt:lpstr>
      <vt:lpstr>Andale Sans UI</vt:lpstr>
      <vt:lpstr>Arial</vt:lpstr>
      <vt:lpstr>Calibri</vt:lpstr>
      <vt:lpstr>Liberation Sans</vt:lpstr>
      <vt:lpstr>Liberation Serif</vt:lpstr>
      <vt:lpstr>Mangal</vt:lpstr>
      <vt:lpstr>Tahoma</vt:lpstr>
      <vt:lpstr>Times New Roman</vt:lpstr>
      <vt:lpstr>Default</vt:lpstr>
      <vt:lpstr>Title, Content</vt:lpstr>
      <vt:lpstr>Blank Slide</vt:lpstr>
      <vt:lpstr>Обычный 1</vt:lpstr>
      <vt:lpstr>Vintage</vt:lpstr>
      <vt:lpstr>Презентация PowerPoint</vt:lpstr>
      <vt:lpstr>Презентация PowerPoint</vt:lpstr>
      <vt:lpstr>Историческая справка музея Боевой Славы МБОУ г. Астрахани «СОШ №54» Трусовского района</vt:lpstr>
      <vt:lpstr>Зал Боевой славы</vt:lpstr>
      <vt:lpstr>«История Заячьего острова – вчера – сегодня». Посёлок XX лет Октября. </vt:lpstr>
      <vt:lpstr>Панорама музея Боевой Славы МБОУ г. Астрахани «СОШ №54»</vt:lpstr>
      <vt:lpstr>Основной вид экспозиции школьного  музея Боевой Славы.</vt:lpstr>
      <vt:lpstr>   Центральная часть экспозиции.</vt:lpstr>
      <vt:lpstr>Макет, созданный родителями 4 класса с фотографией ученика школы Виляева П.И. (выпускника 1941г.), погибшего в Сальских степях, Ростовской области в 1941г. </vt:lpstr>
      <vt:lpstr>Программа деятельности музея Боевой Славы МБОУг. Астрахани "СОШ №54"</vt:lpstr>
      <vt:lpstr>Презентация PowerPoint</vt:lpstr>
      <vt:lpstr> Экспонаты музея Боевой Славы МБРУ г. Астрахани «СОШ №54» Трусовского района.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Исследуем и изучаем, систематизируем артефакты периода Великой Отечественной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Сотрудничаем с Областным музеем Боевой Славы.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Экспонаты пополняются –дарителями.</vt:lpstr>
      <vt:lpstr>Презентация PowerPoint</vt:lpstr>
      <vt:lpstr>  «Нельзя любить того, чего не знаешь!» Принимаем участие в научно-практических конференциях и краеведческих интеллектуальных соревнованиях.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олег самсонов</cp:lastModifiedBy>
  <cp:revision>32</cp:revision>
  <dcterms:created xsi:type="dcterms:W3CDTF">2009-04-16T11:32:32Z</dcterms:created>
  <dcterms:modified xsi:type="dcterms:W3CDTF">2020-05-01T08:27:07Z</dcterms:modified>
</cp:coreProperties>
</file>