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2" r:id="rId2"/>
    <p:sldMasterId id="2147483714" r:id="rId3"/>
    <p:sldMasterId id="2147483731" r:id="rId4"/>
    <p:sldMasterId id="2147483744" r:id="rId5"/>
  </p:sldMasterIdLst>
  <p:notesMasterIdLst>
    <p:notesMasterId r:id="rId16"/>
  </p:notesMasterIdLst>
  <p:sldIdLst>
    <p:sldId id="274" r:id="rId6"/>
    <p:sldId id="273" r:id="rId7"/>
    <p:sldId id="275" r:id="rId8"/>
    <p:sldId id="276" r:id="rId9"/>
    <p:sldId id="272" r:id="rId10"/>
    <p:sldId id="268" r:id="rId11"/>
    <p:sldId id="271" r:id="rId12"/>
    <p:sldId id="256" r:id="rId13"/>
    <p:sldId id="265" r:id="rId14"/>
    <p:sldId id="257" r:id="rId15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ECDB"/>
    <a:srgbClr val="009ED6"/>
    <a:srgbClr val="11C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594823-BBF7-47CF-B502-F79EDF351528}" v="75" dt="2020-04-30T16:29:24.513"/>
    <p1510:client id="{59E78EF3-FCDB-46D6-96FE-73585F659542}" v="7" dt="2020-04-30T16:03:06.1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324" y="66"/>
      </p:cViewPr>
      <p:guideLst>
        <p:guide orient="horz" pos="2160"/>
        <p:guide pos="2880"/>
        <p:guide orient="horz" pos="18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59E78EF3-FCDB-46D6-96FE-73585F659542}"/>
    <pc:docChg chg="modSld">
      <pc:chgData name="" userId="" providerId="" clId="Web-{59E78EF3-FCDB-46D6-96FE-73585F659542}" dt="2020-04-30T16:03:06.133" v="6" actId="20577"/>
      <pc:docMkLst>
        <pc:docMk/>
      </pc:docMkLst>
      <pc:sldChg chg="modSp">
        <pc:chgData name="" userId="" providerId="" clId="Web-{59E78EF3-FCDB-46D6-96FE-73585F659542}" dt="2020-04-30T16:03:06.133" v="6" actId="20577"/>
        <pc:sldMkLst>
          <pc:docMk/>
          <pc:sldMk cId="3990004180" sldId="257"/>
        </pc:sldMkLst>
        <pc:spChg chg="mod">
          <ac:chgData name="" userId="" providerId="" clId="Web-{59E78EF3-FCDB-46D6-96FE-73585F659542}" dt="2020-04-30T16:03:06.133" v="6" actId="20577"/>
          <ac:spMkLst>
            <pc:docMk/>
            <pc:sldMk cId="3990004180" sldId="257"/>
            <ac:spMk id="3" creationId="{00000000-0000-0000-0000-000000000000}"/>
          </ac:spMkLst>
        </pc:spChg>
      </pc:sldChg>
    </pc:docChg>
  </pc:docChgLst>
  <pc:docChgLst>
    <pc:chgData clId="Web-{58594823-BBF7-47CF-B502-F79EDF351528}"/>
    <pc:docChg chg="modSld">
      <pc:chgData name="" userId="" providerId="" clId="Web-{58594823-BBF7-47CF-B502-F79EDF351528}" dt="2020-04-30T16:29:24.513" v="69" actId="20577"/>
      <pc:docMkLst>
        <pc:docMk/>
      </pc:docMkLst>
      <pc:sldChg chg="modSp">
        <pc:chgData name="" userId="" providerId="" clId="Web-{58594823-BBF7-47CF-B502-F79EDF351528}" dt="2020-04-30T16:29:23.153" v="68"/>
        <pc:sldMkLst>
          <pc:docMk/>
          <pc:sldMk cId="2877953834" sldId="274"/>
        </pc:sldMkLst>
        <pc:spChg chg="mod">
          <ac:chgData name="" userId="" providerId="" clId="Web-{58594823-BBF7-47CF-B502-F79EDF351528}" dt="2020-04-30T16:29:23.153" v="68"/>
          <ac:spMkLst>
            <pc:docMk/>
            <pc:sldMk cId="2877953834" sldId="274"/>
            <ac:spMk id="4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F8EE8-A255-46C1-95B6-DC860D037A03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D9D40-69FE-4A99-AB31-CC7782C2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7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9D40-69FE-4A99-AB31-CC7782C22EC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007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958A3-1DF7-4041-908C-EFB4C327FC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84BB-86A4-4ADE-8AD6-8A55D9D74C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95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958A3-1DF7-4041-908C-EFB4C327FC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84BB-86A4-4ADE-8AD6-8A55D9D74C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954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04271"/>
            <a:ext cx="5800725" cy="48431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958A3-1DF7-4041-908C-EFB4C327FC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84BB-86A4-4ADE-8AD6-8A55D9D74C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28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222433"/>
            <a:ext cx="9144000" cy="249256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22243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210259"/>
            <a:ext cx="9144000" cy="190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333500"/>
            <a:ext cx="9144000" cy="42545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4210455"/>
            <a:ext cx="5637010" cy="73509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610242"/>
            <a:ext cx="7175351" cy="1494306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609600"/>
            <a:ext cx="6400800" cy="2895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222433"/>
            <a:ext cx="9144000" cy="249256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22243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210259"/>
            <a:ext cx="9144000" cy="190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333500"/>
            <a:ext cx="9144000" cy="42545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810540"/>
            <a:ext cx="5966666" cy="2019455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839592"/>
            <a:ext cx="5970494" cy="69621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609599"/>
            <a:ext cx="3346704" cy="2895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609600"/>
            <a:ext cx="3346704" cy="2895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609600"/>
            <a:ext cx="3346704" cy="533135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166939"/>
            <a:ext cx="3346704" cy="228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609600"/>
            <a:ext cx="3346704" cy="533135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165860"/>
            <a:ext cx="3346704" cy="228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841501"/>
            <a:ext cx="3636085" cy="1048744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609600"/>
            <a:ext cx="4017085" cy="4078942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914835"/>
            <a:ext cx="3388660" cy="17829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958A3-1DF7-4041-908C-EFB4C327FC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84BB-86A4-4ADE-8AD6-8A55D9D74C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222433"/>
            <a:ext cx="9144000" cy="249256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22243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210259"/>
            <a:ext cx="9144000" cy="190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333500"/>
            <a:ext cx="9144000" cy="42545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952500"/>
            <a:ext cx="4114800" cy="260650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842072"/>
            <a:ext cx="3694114" cy="180251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720351"/>
            <a:ext cx="6383538" cy="9525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609599"/>
            <a:ext cx="6400800" cy="28956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13764"/>
            <a:ext cx="2057400" cy="4365283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609600"/>
            <a:ext cx="4829287" cy="407894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7056"/>
            <a:ext cx="9144000" cy="5722056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003779"/>
            <a:ext cx="5825202" cy="1371918"/>
          </a:xfrm>
        </p:spPr>
        <p:txBody>
          <a:bodyPr anchor="b">
            <a:noAutofit/>
          </a:bodyPr>
          <a:lstStyle>
            <a:lvl1pPr algn="r"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375694"/>
            <a:ext cx="5825202" cy="914083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51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23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250723"/>
            <a:ext cx="6447501" cy="1522151"/>
          </a:xfrm>
        </p:spPr>
        <p:txBody>
          <a:bodyPr anchor="b"/>
          <a:lstStyle>
            <a:lvl1pPr algn="l">
              <a:defRPr sz="31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772873"/>
            <a:ext cx="6447501" cy="717000"/>
          </a:xfrm>
        </p:spPr>
        <p:txBody>
          <a:bodyPr anchor="t"/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05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800491"/>
            <a:ext cx="3138026" cy="323397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800491"/>
            <a:ext cx="3138026" cy="32339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29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800819"/>
            <a:ext cx="3139217" cy="480218"/>
          </a:xfrm>
        </p:spPr>
        <p:txBody>
          <a:bodyPr anchor="b">
            <a:noAutofit/>
          </a:bodyPr>
          <a:lstStyle>
            <a:lvl1pPr marL="0" indent="0">
              <a:buNone/>
              <a:defRPr sz="1900" b="0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281038"/>
            <a:ext cx="3139217" cy="275343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800819"/>
            <a:ext cx="3139214" cy="480218"/>
          </a:xfrm>
        </p:spPr>
        <p:txBody>
          <a:bodyPr anchor="b">
            <a:noAutofit/>
          </a:bodyPr>
          <a:lstStyle>
            <a:lvl1pPr marL="0" indent="0">
              <a:buNone/>
              <a:defRPr sz="1900" b="0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281038"/>
            <a:ext cx="3139213" cy="275343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79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508000"/>
            <a:ext cx="6447501" cy="11006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84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554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958A3-1DF7-4041-908C-EFB4C327FC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84BB-86A4-4ADE-8AD6-8A55D9D74C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518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248837"/>
            <a:ext cx="2890896" cy="1065388"/>
          </a:xfrm>
        </p:spPr>
        <p:txBody>
          <a:bodyPr anchor="b">
            <a:normAutofit/>
          </a:bodyPr>
          <a:lstStyle>
            <a:lvl1pPr>
              <a:defRPr sz="1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429104"/>
            <a:ext cx="3385156" cy="460536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314224"/>
            <a:ext cx="2890896" cy="2153708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56509" indent="0">
              <a:buNone/>
              <a:defRPr sz="1100"/>
            </a:lvl2pPr>
            <a:lvl3pPr marL="713018" indent="0">
              <a:buNone/>
              <a:defRPr sz="900"/>
            </a:lvl3pPr>
            <a:lvl4pPr marL="1069527" indent="0">
              <a:buNone/>
              <a:defRPr sz="800"/>
            </a:lvl4pPr>
            <a:lvl5pPr marL="1426036" indent="0">
              <a:buNone/>
              <a:defRPr sz="800"/>
            </a:lvl5pPr>
            <a:lvl6pPr marL="1782545" indent="0">
              <a:buNone/>
              <a:defRPr sz="800"/>
            </a:lvl6pPr>
            <a:lvl7pPr marL="2139054" indent="0">
              <a:buNone/>
              <a:defRPr sz="800"/>
            </a:lvl7pPr>
            <a:lvl8pPr marL="2495563" indent="0">
              <a:buNone/>
              <a:defRPr sz="800"/>
            </a:lvl8pPr>
            <a:lvl9pPr marL="2852072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42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000500"/>
            <a:ext cx="6447500" cy="472282"/>
          </a:xfrm>
        </p:spPr>
        <p:txBody>
          <a:bodyPr anchor="b">
            <a:normAutofit/>
          </a:bodyPr>
          <a:lstStyle>
            <a:lvl1pPr algn="l">
              <a:defRPr sz="19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508000"/>
            <a:ext cx="6447501" cy="3204765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56616" indent="0">
              <a:buNone/>
              <a:defRPr sz="1200"/>
            </a:lvl2pPr>
            <a:lvl3pPr marL="713232" indent="0">
              <a:buNone/>
              <a:defRPr sz="1200"/>
            </a:lvl3pPr>
            <a:lvl4pPr marL="1069848" indent="0">
              <a:buNone/>
              <a:defRPr sz="1200"/>
            </a:lvl4pPr>
            <a:lvl5pPr marL="1426464" indent="0">
              <a:buNone/>
              <a:defRPr sz="1200"/>
            </a:lvl5pPr>
            <a:lvl6pPr marL="1783080" indent="0">
              <a:buNone/>
              <a:defRPr sz="1200"/>
            </a:lvl6pPr>
            <a:lvl7pPr marL="2139696" indent="0">
              <a:buNone/>
              <a:defRPr sz="1200"/>
            </a:lvl7pPr>
            <a:lvl8pPr marL="2496312" indent="0">
              <a:buNone/>
              <a:defRPr sz="1200"/>
            </a:lvl8pPr>
            <a:lvl9pPr marL="2852928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472782"/>
            <a:ext cx="6447500" cy="56168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11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508000"/>
            <a:ext cx="6447501" cy="2836333"/>
          </a:xfrm>
        </p:spPr>
        <p:txBody>
          <a:bodyPr anchor="ctr">
            <a:normAutofit/>
          </a:bodyPr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725333"/>
            <a:ext cx="6447501" cy="13091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3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508000"/>
            <a:ext cx="6070601" cy="2518833"/>
          </a:xfrm>
        </p:spPr>
        <p:txBody>
          <a:bodyPr anchor="ctr">
            <a:normAutofit/>
          </a:bodyPr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026833"/>
            <a:ext cx="5418393" cy="317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56616" indent="0">
              <a:buFontTx/>
              <a:buNone/>
              <a:defRPr/>
            </a:lvl2pPr>
            <a:lvl3pPr marL="713232" indent="0">
              <a:buFontTx/>
              <a:buNone/>
              <a:defRPr/>
            </a:lvl3pPr>
            <a:lvl4pPr marL="1069848" indent="0">
              <a:buFontTx/>
              <a:buNone/>
              <a:defRPr/>
            </a:lvl4pPr>
            <a:lvl5pPr marL="1426464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725333"/>
            <a:ext cx="6447501" cy="13091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658649"/>
            <a:ext cx="457200" cy="48731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/>
          <a:p>
            <a:pPr defTabSz="356616"/>
            <a:r>
              <a:rPr lang="en-US" sz="62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405464"/>
            <a:ext cx="457200" cy="48731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/>
          <a:p>
            <a:pPr defTabSz="356616"/>
            <a:r>
              <a:rPr lang="en-US" sz="62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sz="1400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1033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609990"/>
            <a:ext cx="6447501" cy="2162883"/>
          </a:xfrm>
        </p:spPr>
        <p:txBody>
          <a:bodyPr anchor="b">
            <a:normAutofit/>
          </a:bodyPr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772873"/>
            <a:ext cx="6447501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06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508000"/>
            <a:ext cx="6070601" cy="2518833"/>
          </a:xfrm>
        </p:spPr>
        <p:txBody>
          <a:bodyPr anchor="ctr">
            <a:normAutofit/>
          </a:bodyPr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344333"/>
            <a:ext cx="6447502" cy="4285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56616" indent="0">
              <a:buFontTx/>
              <a:buNone/>
              <a:defRPr/>
            </a:lvl2pPr>
            <a:lvl3pPr marL="713232" indent="0">
              <a:buFontTx/>
              <a:buNone/>
              <a:defRPr/>
            </a:lvl3pPr>
            <a:lvl4pPr marL="1069848" indent="0">
              <a:buFontTx/>
              <a:buNone/>
              <a:defRPr/>
            </a:lvl4pPr>
            <a:lvl5pPr marL="1426464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772873"/>
            <a:ext cx="6447501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658649"/>
            <a:ext cx="457200" cy="48731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/>
          <a:p>
            <a:pPr defTabSz="356616"/>
            <a:r>
              <a:rPr lang="en-US" sz="62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405464"/>
            <a:ext cx="457200" cy="48731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/>
          <a:p>
            <a:pPr defTabSz="356616"/>
            <a:r>
              <a:rPr lang="en-US" sz="62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3602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08000"/>
            <a:ext cx="6441152" cy="2518833"/>
          </a:xfrm>
        </p:spPr>
        <p:txBody>
          <a:bodyPr anchor="ctr">
            <a:normAutofit/>
          </a:bodyPr>
          <a:lstStyle>
            <a:lvl1pPr algn="l">
              <a:defRPr sz="3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344333"/>
            <a:ext cx="6447502" cy="4285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900">
                <a:solidFill>
                  <a:schemeClr val="accent1"/>
                </a:solidFill>
              </a:defRPr>
            </a:lvl1pPr>
            <a:lvl2pPr marL="356616" indent="0">
              <a:buFontTx/>
              <a:buNone/>
              <a:defRPr/>
            </a:lvl2pPr>
            <a:lvl3pPr marL="713232" indent="0">
              <a:buFontTx/>
              <a:buNone/>
              <a:defRPr/>
            </a:lvl3pPr>
            <a:lvl4pPr marL="1069848" indent="0">
              <a:buFontTx/>
              <a:buNone/>
              <a:defRPr/>
            </a:lvl4pPr>
            <a:lvl5pPr marL="1426464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772873"/>
            <a:ext cx="6447501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67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02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508000"/>
            <a:ext cx="978557" cy="4376209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508000"/>
            <a:ext cx="5295113" cy="437620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15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5207002"/>
            <a:ext cx="2133600" cy="203729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5317776"/>
            <a:ext cx="2133600" cy="203729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1B2DC23F-6323-44CA-AE75-BE886BA1CD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4802" y="4000500"/>
            <a:ext cx="6156325" cy="3175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73363" y="4254500"/>
            <a:ext cx="6172200" cy="9525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03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958A3-1DF7-4041-908C-EFB4C327FC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84BB-86A4-4ADE-8AD6-8A55D9D74C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329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CE2EDBE-7EAD-46FF-8DA1-0A09A572EC2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71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7A7FE-0F94-48F6-804F-0A456035675F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046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3400" y="1342762"/>
            <a:ext cx="4019550" cy="39277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05350" y="1342762"/>
            <a:ext cx="4019550" cy="39277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BCC9BF5-A720-4F51-9470-A36CF749965F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874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22B86AB-1BE6-41D5-BE83-9E63C299F2FF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99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B29C20-59FE-4B00-9F39-FAF5C26DA107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786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981CDD-0FD3-4A81-B329-984C1D27744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59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195919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4AF0E1B-FFEB-446A-971B-F046B97AEAFC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0773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59E68B-3634-43B7-BFCB-7AE7C3A00EBF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132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B9AE863-BB15-4FAB-AEF8-84A27BD0A8C0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466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77027" y="508000"/>
            <a:ext cx="2047875" cy="47625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2" y="508000"/>
            <a:ext cx="5991225" cy="47625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78CF5A-3310-4A09-A230-5332D5F9222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9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04272"/>
            <a:ext cx="7886700" cy="110463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958A3-1DF7-4041-908C-EFB4C327FC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84BB-86A4-4ADE-8AD6-8A55D9D74C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849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08002"/>
            <a:ext cx="6400800" cy="40613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33400" y="1342762"/>
            <a:ext cx="8191500" cy="3927739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191000" y="5397500"/>
            <a:ext cx="838200" cy="218282"/>
          </a:xfrm>
        </p:spPr>
        <p:txBody>
          <a:bodyPr/>
          <a:lstStyle>
            <a:lvl1pPr>
              <a:defRPr/>
            </a:lvl1pPr>
          </a:lstStyle>
          <a:p>
            <a:fld id="{FC9FAE71-D375-4F98-A8C0-DFBAE2597F60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293688" y="5397500"/>
            <a:ext cx="1905000" cy="218282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615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86183" y="952489"/>
            <a:ext cx="4886332" cy="12250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48" y="3214690"/>
            <a:ext cx="4471974" cy="14605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F8ADE-2908-4274-9B94-0DA251B0FD6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00BFF-9CFF-41D6-881B-C026F62F26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69310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41D08-4DC9-441F-98C6-DB28A5E550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03E2C-2B9D-491F-AD9B-51AE7D7350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13598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8C6AB-D554-4DAC-883D-8635EF45DD2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88E61-244E-46A9-9945-20C1902157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96393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2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2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607DE-F181-4F57-B041-6E13766C0E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A9172-F209-477A-966F-82B3F65DD3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52150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532E1-1AB8-430F-8191-83AA36A67B8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5EFDB-327C-465B-A273-B505AE1ADE7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7317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BD34F-72DC-41A2-8651-8FA5DD08C4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C8F84-B67D-41C8-BB69-23E48C56C2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46602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03717-9FDC-400F-A7E9-75D17BB297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E86A9-E172-4DCC-BD2E-B24851D757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02279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195919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366A4-5BBE-4F62-9607-3B06FEA1DA0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8C338-EB76-4965-9E40-A969FB1BC6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11275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E2DDB-A60A-4B5A-9498-2F9B1C8C57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8A358-FA81-417B-9152-FDC19956C7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286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958A3-1DF7-4041-908C-EFB4C327FC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84BB-86A4-4ADE-8AD6-8A55D9D74C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597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F4764-F34A-4CAB-8657-1B0431672B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DECD1-9B6F-41B7-B382-6BC86684AF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57772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0" cy="487627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6019800" cy="487627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DF9F6-F981-4CC3-A399-0CFBD80ED9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3DA49-3A90-4460-97A3-B2126CE85C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3997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958A3-1DF7-4041-908C-EFB4C327FC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84BB-86A4-4ADE-8AD6-8A55D9D74C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196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958A3-1DF7-4041-908C-EFB4C327FC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84BB-86A4-4ADE-8AD6-8A55D9D74C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51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958A3-1DF7-4041-908C-EFB4C327FC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C84BB-86A4-4ADE-8AD6-8A55D9D74C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8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vmlDrawing" Target="../drawings/vmlDrawing1.v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chemeClr val="accent5">
                <a:lumMod val="20000"/>
                <a:lumOff val="80000"/>
              </a:schemeClr>
            </a:gs>
            <a:gs pos="61000">
              <a:schemeClr val="accent5">
                <a:lumMod val="40000"/>
                <a:lumOff val="60000"/>
              </a:schemeClr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4272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958A3-1DF7-4041-908C-EFB4C327FC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C84BB-86A4-4ADE-8AD6-8A55D9D74C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9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254500"/>
            <a:ext cx="9144000" cy="14605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25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140253"/>
            <a:ext cx="9144000" cy="190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333500"/>
            <a:ext cx="9144000" cy="42545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643473"/>
            <a:ext cx="6512511" cy="9525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610217"/>
            <a:ext cx="6400800" cy="289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5143500"/>
            <a:ext cx="2514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A958A3-1DF7-4041-908C-EFB4C327FC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143500"/>
            <a:ext cx="3352801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5143500"/>
            <a:ext cx="18288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0C84BB-86A4-4ADE-8AD6-8A55D9D74C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7056"/>
            <a:ext cx="9144000" cy="5722056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508000"/>
            <a:ext cx="6447501" cy="1100667"/>
          </a:xfrm>
          <a:prstGeom prst="rect">
            <a:avLst/>
          </a:prstGeom>
        </p:spPr>
        <p:txBody>
          <a:bodyPr vert="horz" lIns="71323" tIns="35662" rIns="71323" bIns="35662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800491"/>
            <a:ext cx="6447501" cy="3233978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5034469"/>
            <a:ext cx="683954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56616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56616"/>
              <a:t>5/1/2020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5034469"/>
            <a:ext cx="4723209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5661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5034469"/>
            <a:ext cx="512504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700">
                <a:solidFill>
                  <a:schemeClr val="accent1"/>
                </a:solidFill>
              </a:defRPr>
            </a:lvl1pPr>
          </a:lstStyle>
          <a:p>
            <a:pPr defTabSz="356616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356616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3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l" defTabSz="356616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7462" indent="-267462" algn="l" defTabSz="356616" rtl="0" eaLnBrk="1" latinLnBrk="0" hangingPunct="1">
        <a:spcBef>
          <a:spcPts val="78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501" indent="-222885" algn="l" defTabSz="356616" rtl="0" eaLnBrk="1" latinLnBrk="0" hangingPunct="1">
        <a:spcBef>
          <a:spcPts val="78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1540" indent="-178308" algn="l" defTabSz="356616" rtl="0" eaLnBrk="1" latinLnBrk="0" hangingPunct="1">
        <a:spcBef>
          <a:spcPts val="78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8156" indent="-178308" algn="l" defTabSz="356616" rtl="0" eaLnBrk="1" latinLnBrk="0" hangingPunct="1">
        <a:spcBef>
          <a:spcPts val="78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4772" indent="-178308" algn="l" defTabSz="356616" rtl="0" eaLnBrk="1" latinLnBrk="0" hangingPunct="1">
        <a:spcBef>
          <a:spcPts val="78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61388" indent="-178308" algn="l" defTabSz="356616" rtl="0" eaLnBrk="1" latinLnBrk="0" hangingPunct="1">
        <a:spcBef>
          <a:spcPts val="78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18004" indent="-178308" algn="l" defTabSz="356616" rtl="0" eaLnBrk="1" latinLnBrk="0" hangingPunct="1">
        <a:spcBef>
          <a:spcPts val="78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74620" indent="-178308" algn="l" defTabSz="356616" rtl="0" eaLnBrk="1" latinLnBrk="0" hangingPunct="1">
        <a:spcBef>
          <a:spcPts val="78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1236" indent="-178308" algn="l" defTabSz="356616" rtl="0" eaLnBrk="1" latinLnBrk="0" hangingPunct="1">
        <a:spcBef>
          <a:spcPts val="78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3566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1" name="Object 87"/>
          <p:cNvGraphicFramePr>
            <a:graphicFrameLocks noChangeAspect="1"/>
          </p:cNvGraphicFramePr>
          <p:nvPr/>
        </p:nvGraphicFramePr>
        <p:xfrm>
          <a:off x="0" y="0"/>
          <a:ext cx="914400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Image" r:id="rId15" imgW="13003175" imgH="2577778" progId="">
                  <p:embed/>
                </p:oleObj>
              </mc:Choice>
              <mc:Fallback>
                <p:oleObj name="Image" r:id="rId15" imgW="13003175" imgH="257777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22945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3400" y="1342762"/>
            <a:ext cx="8191500" cy="392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305800" y="5377780"/>
            <a:ext cx="838200" cy="21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>
                <a:solidFill>
                  <a:srgbClr val="00206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0C1FD5-ADD2-4D6F-BBEC-31F151A5358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533400" y="508002"/>
            <a:ext cx="6400800" cy="40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293688" y="5397500"/>
            <a:ext cx="1905000" cy="21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</a:endParaRPr>
          </a:p>
        </p:txBody>
      </p:sp>
      <p:pic>
        <p:nvPicPr>
          <p:cNvPr id="1108" name="Picture 84" descr="p1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239001" y="158750"/>
            <a:ext cx="1450975" cy="1746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290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4" y="297657"/>
            <a:ext cx="8143875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928814" y="1309690"/>
            <a:ext cx="7015162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AD19F40-AA47-4048-AF1B-0777E459C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06C9F7-FAD2-4C8E-BE4C-5E90EDA477CD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94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7780" cmpd="sng">
            <a:solidFill>
              <a:schemeClr val="accent1">
                <a:tint val="3000"/>
              </a:schemeClr>
            </a:solidFill>
            <a:prstDash val="solid"/>
            <a:miter lim="800000"/>
          </a:ln>
          <a:solidFill>
            <a:srgbClr val="002060"/>
          </a:solidFill>
          <a:effectLst>
            <a:outerShdw blurRad="55000" dist="50800" dir="5400000" algn="tl">
              <a:srgbClr val="000000">
                <a:alpha val="33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karski@mail.ru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png"/><Relationship Id="rId7" Type="http://schemas.openxmlformats.org/officeDocument/2006/relationships/image" Target="../media/image1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21196"/>
            <a:ext cx="7060128" cy="1152128"/>
          </a:xfrm>
        </p:spPr>
        <p:txBody>
          <a:bodyPr>
            <a:normAutofit/>
          </a:bodyPr>
          <a:lstStyle/>
          <a:p>
            <a:pPr algn="ctr"/>
            <a:r>
              <a:rPr lang="ru-RU" sz="19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программно-методического обеспечения туристско-краеведческой деятельности Ресурсным  центром дополнительного образования Санкт-Петербурга</a:t>
            </a:r>
            <a:endParaRPr lang="ru-RU" sz="19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345332"/>
            <a:ext cx="2292409" cy="184019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92446" y="1097940"/>
            <a:ext cx="5504793" cy="2075402"/>
          </a:xfrm>
        </p:spPr>
        <p:txBody>
          <a:bodyPr vert="horz" lIns="71323" tIns="35662" rIns="71323" bIns="35662"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1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Самсонова Надежда Евгеньевна,</a:t>
            </a:r>
            <a:r>
              <a:rPr lang="ru-RU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директор ГБУДО </a:t>
            </a:r>
            <a:r>
              <a:rPr lang="ru-RU" sz="11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ДТДиМ</a:t>
            </a:r>
            <a:r>
              <a:rPr lang="ru-RU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1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Колпинского</a:t>
            </a:r>
            <a:r>
              <a:rPr lang="ru-RU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 СПб, Почетный работник общего образования РФ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Макарский Анатолий Моисеевич, </a:t>
            </a:r>
            <a:r>
              <a:rPr lang="ru-RU" sz="11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к.п.н</a:t>
            </a:r>
            <a:r>
              <a:rPr lang="ru-RU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руководитель Ресурсного центра</a:t>
            </a: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дополнительного образования Санкт-Петербурга.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Действительный член Русского Географического общества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Действительный член Национальной Академии туризма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ru-RU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11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</a:t>
            </a:r>
            <a:r>
              <a:rPr lang="ru-RU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1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makarski@mail.ru</a:t>
            </a:r>
            <a:endParaRPr lang="ru-RU" sz="11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1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Соколова Александра Александровна, </a:t>
            </a:r>
            <a:r>
              <a:rPr lang="ru-RU" sz="11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д.г.н</a:t>
            </a:r>
            <a:r>
              <a:rPr lang="ru-RU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доцент, методист Ресурсного центра </a:t>
            </a:r>
            <a:r>
              <a:rPr lang="ru-RU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дополнительного образования Санкт-Петербурга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Бочкарев Сергей Васильевич</a:t>
            </a:r>
            <a:r>
              <a:rPr lang="ru-RU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тьютор Ресурсного центра дополнительного</a:t>
            </a:r>
            <a:endParaRPr lang="ru-RU" sz="11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 Санкт-Петербурга</a:t>
            </a:r>
          </a:p>
          <a:p>
            <a:pPr marL="0" indent="0">
              <a:spcBef>
                <a:spcPts val="0"/>
              </a:spcBef>
              <a:buNone/>
            </a:pPr>
            <a:endParaRPr lang="ru-RU" sz="1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11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11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11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302" y="3166466"/>
            <a:ext cx="2380636" cy="17530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2929508"/>
            <a:ext cx="2110763" cy="16812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3505572"/>
            <a:ext cx="2262231" cy="166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5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Работа\Бочкарев С\Презентация к 04.02.2020\Кубок золотой компас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18" t="8453" r="9611" b="4155"/>
          <a:stretch>
            <a:fillRect/>
          </a:stretch>
        </p:blipFill>
        <p:spPr bwMode="auto">
          <a:xfrm>
            <a:off x="4808909" y="1662552"/>
            <a:ext cx="1131243" cy="162791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23528" y="121196"/>
            <a:ext cx="8820472" cy="144016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1001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 algn="ctr">
              <a:lnSpc>
                <a:spcPct val="80000"/>
              </a:lnSpc>
            </a:pPr>
            <a:r>
              <a:rPr lang="ru-RU" sz="1600" b="1" dirty="0">
                <a:solidFill>
                  <a:schemeClr val="tx1"/>
                </a:solidFill>
              </a:rPr>
              <a:t>Коллектив авторов-составителей ДТДиМ под руководством директора </a:t>
            </a:r>
          </a:p>
          <a:p>
            <a:pPr marL="357188" algn="ctr">
              <a:lnSpc>
                <a:spcPct val="80000"/>
              </a:lnSpc>
            </a:pPr>
            <a:r>
              <a:rPr lang="ru-RU" sz="1600" b="1" dirty="0">
                <a:solidFill>
                  <a:schemeClr val="tx1"/>
                </a:solidFill>
              </a:rPr>
              <a:t>Самсоновой Надежды Евгеньевны стал Лауреатом Международного конкурса </a:t>
            </a:r>
            <a:endParaRPr lang="en-US" sz="1600" b="1" dirty="0">
              <a:solidFill>
                <a:schemeClr val="tx1"/>
              </a:solidFill>
            </a:endParaRPr>
          </a:p>
          <a:p>
            <a:pPr marL="357188" algn="ctr">
              <a:lnSpc>
                <a:spcPct val="80000"/>
              </a:lnSpc>
            </a:pPr>
            <a:r>
              <a:rPr lang="ru-RU" sz="1600" b="1" i="1" dirty="0">
                <a:solidFill>
                  <a:srgbClr val="FF0000"/>
                </a:solidFill>
              </a:rPr>
              <a:t>«Золотой Компас»</a:t>
            </a:r>
            <a:r>
              <a:rPr lang="en-US" sz="1600" b="1" i="1" dirty="0">
                <a:solidFill>
                  <a:srgbClr val="FF0000"/>
                </a:solidFill>
              </a:rPr>
              <a:t> </a:t>
            </a:r>
            <a:r>
              <a:rPr lang="ru-RU" sz="1600" b="1" i="1" dirty="0">
                <a:solidFill>
                  <a:srgbClr val="FF0000"/>
                </a:solidFill>
              </a:rPr>
              <a:t> </a:t>
            </a:r>
            <a:r>
              <a:rPr lang="ru-RU" sz="1600" b="1" dirty="0">
                <a:solidFill>
                  <a:schemeClr val="tx1"/>
                </a:solidFill>
              </a:rPr>
              <a:t>в номинации </a:t>
            </a:r>
            <a:r>
              <a:rPr lang="ru-RU" sz="1600" b="1" dirty="0">
                <a:solidFill>
                  <a:srgbClr val="7030A0"/>
                </a:solidFill>
              </a:rPr>
              <a:t>«Пропаганда лучшего научно-педагогического </a:t>
            </a:r>
            <a:endParaRPr lang="en-US" sz="1600" b="1" dirty="0">
              <a:solidFill>
                <a:srgbClr val="7030A0"/>
              </a:solidFill>
            </a:endParaRPr>
          </a:p>
          <a:p>
            <a:pPr marL="357188" algn="ctr">
              <a:lnSpc>
                <a:spcPct val="80000"/>
              </a:lnSpc>
            </a:pPr>
            <a:r>
              <a:rPr lang="ru-RU" sz="1600" b="1" dirty="0">
                <a:solidFill>
                  <a:srgbClr val="7030A0"/>
                </a:solidFill>
              </a:rPr>
              <a:t>и методического опыта развития детско-юношеского туризма и краеведения». </a:t>
            </a:r>
            <a:endParaRPr lang="en-US" sz="1600" b="1" dirty="0">
              <a:solidFill>
                <a:srgbClr val="7030A0"/>
              </a:solidFill>
            </a:endParaRPr>
          </a:p>
          <a:p>
            <a:pPr marL="357188" algn="ctr">
              <a:lnSpc>
                <a:spcPct val="80000"/>
              </a:lnSpc>
            </a:pPr>
            <a:r>
              <a:rPr lang="ru-RU" sz="1600" b="1" dirty="0">
                <a:solidFill>
                  <a:schemeClr val="tx1"/>
                </a:solidFill>
              </a:rPr>
              <a:t>На конкурс были представлены изданные материалы 2-х конференций </a:t>
            </a:r>
          </a:p>
          <a:p>
            <a:pPr marL="357188" algn="ctr">
              <a:lnSpc>
                <a:spcPct val="80000"/>
              </a:lnSpc>
            </a:pPr>
            <a:r>
              <a:rPr lang="ru-RU" sz="1600" b="1" dirty="0">
                <a:solidFill>
                  <a:schemeClr val="tx1"/>
                </a:solidFill>
              </a:rPr>
              <a:t>«Колпинские чтения по краеведению и туризму», </a:t>
            </a:r>
          </a:p>
          <a:p>
            <a:pPr marL="357188" algn="ctr">
              <a:lnSpc>
                <a:spcPct val="80000"/>
              </a:lnSpc>
            </a:pPr>
            <a:r>
              <a:rPr lang="ru-RU" sz="1600" b="1" dirty="0">
                <a:solidFill>
                  <a:schemeClr val="tx1"/>
                </a:solidFill>
              </a:rPr>
              <a:t>проведенные Ресурсным центром ДТДиМ Колпинского района СПб в 2018-2019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109190" y="4200960"/>
            <a:ext cx="3454698" cy="1296833"/>
          </a:xfrm>
          <a:prstGeom prst="wedgeRoundRectCallout">
            <a:avLst>
              <a:gd name="adj1" fmla="val 12123"/>
              <a:gd name="adj2" fmla="val -71294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i="1" dirty="0"/>
              <a:t>Сборники включают 346 статей, авторы которых – педагоги дополнительного образования учителя, методисты, заведующие школьными музеями – 202; преподаватели вузов, научные сотрудники, из них; </a:t>
            </a:r>
            <a:endParaRPr lang="en-US" sz="1100" b="1" i="1" dirty="0"/>
          </a:p>
          <a:p>
            <a:pPr algn="ctr"/>
            <a:r>
              <a:rPr lang="ru-RU" sz="1100" b="1" i="1" dirty="0"/>
              <a:t>126 кандидатов наук, 35 докторов наук, </a:t>
            </a:r>
            <a:endParaRPr lang="en-US" sz="1100" b="1" i="1" dirty="0"/>
          </a:p>
          <a:p>
            <a:pPr algn="ctr"/>
            <a:r>
              <a:rPr lang="ru-RU" sz="1100" b="1" i="1" dirty="0"/>
              <a:t>2 члена-корреспондента РАН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3217540"/>
            <a:ext cx="3528392" cy="432048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ru-RU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Sitka Subheading" panose="02000505000000020004" pitchFamily="2" charset="0"/>
              </a:rPr>
              <a:t>В </a:t>
            </a:r>
            <a:r>
              <a:rPr lang="ru-RU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Sitka Subheading" panose="02000505000000020004" pitchFamily="2" charset="0"/>
              </a:rPr>
              <a:t>2019 </a:t>
            </a:r>
            <a:r>
              <a:rPr lang="ru-RU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Sitka Subheading" panose="02000505000000020004" pitchFamily="2" charset="0"/>
              </a:rPr>
              <a:t>г. Конференция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Sitka Subheading" panose="02000505000000020004" pitchFamily="2" charset="0"/>
            </a:endParaRPr>
          </a:p>
          <a:p>
            <a:pPr algn="ctr">
              <a:lnSpc>
                <a:spcPct val="90000"/>
              </a:lnSpc>
            </a:pPr>
            <a:r>
              <a:rPr lang="ru-RU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Sitka Subheading" panose="02000505000000020004" pitchFamily="2" charset="0"/>
              </a:rPr>
              <a:t> проводилась в рамках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4644008" y="4059042"/>
            <a:ext cx="360040" cy="598658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563888" y="4585692"/>
            <a:ext cx="2952328" cy="1129308"/>
            <a:chOff x="406408" y="4345011"/>
            <a:chExt cx="2066488" cy="791235"/>
          </a:xfrm>
        </p:grpSpPr>
        <p:pic>
          <p:nvPicPr>
            <p:cNvPr id="7" name="Picture 2" descr="Картинки по запросу пмоф 2019"/>
            <p:cNvPicPr>
              <a:picLocks noChangeAspect="1" noChangeArrowheads="1"/>
            </p:cNvPicPr>
            <p:nvPr/>
          </p:nvPicPr>
          <p:blipFill>
            <a:blip r:embed="rId3" cstate="email">
              <a:lum bright="-10000"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8" y="4366850"/>
              <a:ext cx="2066488" cy="769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870062" y="4345011"/>
              <a:ext cx="549823" cy="316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11C1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</a:t>
              </a:r>
            </a:p>
          </p:txBody>
        </p:sp>
      </p:grpSp>
      <p:pic>
        <p:nvPicPr>
          <p:cNvPr id="1028" name="Picture 4" descr="H:\Работа\Бочкарев С\Журнал ГЕОЭКО вып 10. 2019\Фото\Макарский\Макарский+Анатолий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18"/>
          <a:stretch>
            <a:fillRect/>
          </a:stretch>
        </p:blipFill>
        <p:spPr bwMode="auto">
          <a:xfrm>
            <a:off x="6754109" y="4009628"/>
            <a:ext cx="770219" cy="100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:\Работа\Бочкарев С\Журнал ГЕОЭКО вып 10. 2019\Фото\Соколова\Соколова фото 2.jpg"/>
          <p:cNvPicPr>
            <a:picLocks noChangeAspect="1" noChangeArrowheads="1"/>
          </p:cNvPicPr>
          <p:nvPr/>
        </p:nvPicPr>
        <p:blipFill rotWithShape="1">
          <a:blip r:embed="rId5" cstate="email">
            <a:lum bright="2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52319" y="4297660"/>
            <a:ext cx="792089" cy="1038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:\Работа\Бочкарев С\Журнал ГЕОЭКО вып 10. 2019\Фото\Бочкарев С В\Бочкарев С В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06"/>
          <a:stretch/>
        </p:blipFill>
        <p:spPr bwMode="auto">
          <a:xfrm>
            <a:off x="8172399" y="4513684"/>
            <a:ext cx="864097" cy="1126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ЗавОТЭ\Desktop\Презент НЕ\5 ДТДиМ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33313"/>
            <a:ext cx="902128" cy="1044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1633363"/>
            <a:ext cx="3816424" cy="2318283"/>
          </a:xfrm>
          <a:prstGeom prst="rect">
            <a:avLst/>
          </a:prstGeom>
        </p:spPr>
        <p:style>
          <a:lnRef idx="0">
            <a:schemeClr val="accent3"/>
          </a:lnRef>
          <a:fillRef idx="1002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HP Simplified" panose="020B0604020204020204" pitchFamily="34" charset="0"/>
              </a:rPr>
              <a:t>Задачи конференций:</a:t>
            </a:r>
          </a:p>
          <a:p>
            <a:pPr lvl="0" indent="17780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HP Simplified" panose="020B0604020204020204" pitchFamily="34" charset="0"/>
              </a:rPr>
              <a:t>популяризация разработок и опыта педагогов, реализующих программы туристско-краеведческой направленности, известных деятелей научной и образовательной сферы; </a:t>
            </a:r>
          </a:p>
          <a:p>
            <a:pPr indent="17780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HP Simplified" panose="020B0604020204020204" pitchFamily="34" charset="0"/>
              </a:rPr>
              <a:t>сохранение единого интеллектуального пространства: создание площадки для обмена опытом в сфере детско-юношеского туризма и краеведения; </a:t>
            </a:r>
          </a:p>
          <a:p>
            <a:pPr lvl="0" indent="17780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HP Simplified" panose="020B0604020204020204" pitchFamily="34" charset="0"/>
              </a:rPr>
              <a:t>повышение интереса к туристско-краеведческой деятельности и поиск новых форм подготовки методических материалов</a:t>
            </a:r>
          </a:p>
        </p:txBody>
      </p:sp>
      <p:pic>
        <p:nvPicPr>
          <p:cNvPr id="1027" name="Picture 3" descr="H:\Работа\Бочкарев С\Презентация к 04.02.2020\Золотой компас\Диплом+Золотой+Компас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9" t="1940" r="830" b="1849"/>
          <a:stretch>
            <a:fillRect/>
          </a:stretch>
        </p:blipFill>
        <p:spPr bwMode="auto">
          <a:xfrm>
            <a:off x="7308304" y="1633364"/>
            <a:ext cx="1584176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Работа\Бочкарев С\Журнал ГЕОЭКО вып 10. 2019\Фото\Самсонова Н Е\Самсонова Н Е фото 2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36"/>
          <a:stretch/>
        </p:blipFill>
        <p:spPr bwMode="auto">
          <a:xfrm>
            <a:off x="5970250" y="3732676"/>
            <a:ext cx="833998" cy="99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004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281436"/>
            <a:ext cx="9144000" cy="276225"/>
          </a:xfrm>
          <a:prstGeom prst="rect">
            <a:avLst/>
          </a:prstGeom>
          <a:solidFill>
            <a:schemeClr val="accent5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705372"/>
            <a:ext cx="9144000" cy="276225"/>
          </a:xfrm>
          <a:prstGeom prst="rect">
            <a:avLst/>
          </a:prstGeom>
          <a:solidFill>
            <a:schemeClr val="accent5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3608" y="481236"/>
            <a:ext cx="5328591" cy="105611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ГБУДО ДТДиМ </a:t>
            </a:r>
            <a:br>
              <a:rPr lang="ru-RU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Колпинского района СПб</a:t>
            </a:r>
          </a:p>
        </p:txBody>
      </p:sp>
      <p:pic>
        <p:nvPicPr>
          <p:cNvPr id="4" name="Picture 3" descr="C:\Users\ЗавОТЭ\Desktop\Презент НЕ\5 ДТДиМ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33313"/>
            <a:ext cx="902128" cy="1044000"/>
          </a:xfrm>
          <a:prstGeom prst="rect">
            <a:avLst/>
          </a:prstGeom>
          <a:noFill/>
        </p:spPr>
      </p:pic>
      <p:pic>
        <p:nvPicPr>
          <p:cNvPr id="3075" name="Picture 3" descr="C:\Users\ЗавОТЭ\Desktop\Презент НЕ\Рисунок1.jpg"/>
          <p:cNvPicPr>
            <a:picLocks noChangeAspect="1" noChangeArrowheads="1"/>
          </p:cNvPicPr>
          <p:nvPr/>
        </p:nvPicPr>
        <p:blipFill>
          <a:blip r:embed="rId3" cstate="email">
            <a:lum bright="-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7063">
            <a:off x="6311054" y="374650"/>
            <a:ext cx="2615582" cy="1339699"/>
          </a:xfrm>
          <a:prstGeom prst="rect">
            <a:avLst/>
          </a:prstGeom>
          <a:solidFill>
            <a:srgbClr val="FFFFFF">
              <a:shade val="85000"/>
            </a:srgbClr>
          </a:solidFill>
          <a:ln w="1143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0" y="5029547"/>
            <a:ext cx="3491880" cy="276225"/>
          </a:xfrm>
          <a:prstGeom prst="rect">
            <a:avLst/>
          </a:prstGeom>
          <a:solidFill>
            <a:schemeClr val="accent5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085331"/>
            <a:ext cx="8460432" cy="276225"/>
          </a:xfrm>
          <a:prstGeom prst="rect">
            <a:avLst/>
          </a:prstGeom>
          <a:solidFill>
            <a:schemeClr val="accent5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409950"/>
            <a:ext cx="7740352" cy="276225"/>
          </a:xfrm>
          <a:prstGeom prst="rect">
            <a:avLst/>
          </a:prstGeom>
          <a:solidFill>
            <a:schemeClr val="accent5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638550"/>
            <a:ext cx="5652120" cy="276225"/>
          </a:xfrm>
          <a:prstGeom prst="rect">
            <a:avLst/>
          </a:prstGeom>
          <a:solidFill>
            <a:schemeClr val="accent5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876675"/>
            <a:ext cx="4283968" cy="276225"/>
          </a:xfrm>
          <a:prstGeom prst="rect">
            <a:avLst/>
          </a:prstGeom>
          <a:solidFill>
            <a:schemeClr val="accent5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114800"/>
            <a:ext cx="4355976" cy="276225"/>
          </a:xfrm>
          <a:prstGeom prst="rect">
            <a:avLst/>
          </a:prstGeom>
          <a:solidFill>
            <a:schemeClr val="accent5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352925"/>
            <a:ext cx="6804248" cy="276225"/>
          </a:xfrm>
          <a:prstGeom prst="rect">
            <a:avLst/>
          </a:prstGeom>
          <a:solidFill>
            <a:schemeClr val="accent5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581525"/>
            <a:ext cx="1835696" cy="276225"/>
          </a:xfrm>
          <a:prstGeom prst="rect">
            <a:avLst/>
          </a:prstGeom>
          <a:solidFill>
            <a:schemeClr val="accent5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813523"/>
            <a:ext cx="2051720" cy="276225"/>
          </a:xfrm>
          <a:prstGeom prst="rect">
            <a:avLst/>
          </a:prstGeom>
          <a:solidFill>
            <a:schemeClr val="accent5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96888" y="1580886"/>
            <a:ext cx="8647112" cy="401291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учебных отделов: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02060"/>
                </a:solidFill>
              </a:rPr>
              <a:t>ГПВ, прикладной, техники, туризма и краеведения, ОХВ, </a:t>
            </a:r>
            <a:r>
              <a:rPr lang="ru-RU" sz="2000" b="1" dirty="0" err="1">
                <a:solidFill>
                  <a:srgbClr val="002060"/>
                </a:solidFill>
              </a:rPr>
              <a:t>Экоцентр</a:t>
            </a:r>
            <a:r>
              <a:rPr lang="ru-RU" sz="2000" b="1" dirty="0">
                <a:solidFill>
                  <a:srgbClr val="002060"/>
                </a:solidFill>
              </a:rPr>
              <a:t>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опорных центра: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02060"/>
                </a:solidFill>
              </a:rPr>
              <a:t>по организации воспитательной работы и дополнительного образования в ОУ ; по профилактике детского дорожно-транспортного травматизма (с учебными группами);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музея: </a:t>
            </a:r>
            <a:r>
              <a:rPr lang="ru-RU" sz="2000" b="1" dirty="0">
                <a:solidFill>
                  <a:srgbClr val="002060"/>
                </a:solidFill>
              </a:rPr>
              <a:t>Истории Колпино и земли Ижорской (с учебными группами); музей природы;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Городской ресурсный центр </a:t>
            </a:r>
            <a:r>
              <a:rPr lang="ru-RU" sz="2000" b="1" dirty="0">
                <a:solidFill>
                  <a:srgbClr val="002060"/>
                </a:solidFill>
              </a:rPr>
              <a:t>дополнительного образования Санкт-Петербурга;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раннего развития и досуга </a:t>
            </a:r>
            <a:r>
              <a:rPr lang="ru-RU" sz="1800" b="1" dirty="0">
                <a:solidFill>
                  <a:srgbClr val="002060"/>
                </a:solidFill>
              </a:rPr>
              <a:t>(с учебными группами);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Информационно-методический отдел;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 воспитательной работы и досуга;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 технической эксплуатации </a:t>
            </a:r>
            <a:r>
              <a:rPr lang="ru-RU" sz="1800" b="1" dirty="0">
                <a:solidFill>
                  <a:srgbClr val="002060"/>
                </a:solidFill>
              </a:rPr>
              <a:t>(Передвижной мобильный комплекс);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Бухгалтерия;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Автохозяйство;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Загородная база </a:t>
            </a:r>
            <a:r>
              <a:rPr lang="ru-RU" sz="2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Коробицино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804506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5" y="250012"/>
            <a:ext cx="5466746" cy="553353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C00000"/>
                </a:solidFill>
              </a:rPr>
              <a:t>Задачи  РЦ  туристско-краеведческого кластера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1203" name="AutoShape 3"/>
          <p:cNvSpPr>
            <a:spLocks noChangeArrowheads="1"/>
          </p:cNvSpPr>
          <p:nvPr/>
        </p:nvSpPr>
        <p:spPr bwMode="gray">
          <a:xfrm rot="39573186">
            <a:off x="4571738" y="2241816"/>
            <a:ext cx="660135" cy="216694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accent1">
                  <a:gamma/>
                  <a:shade val="89020"/>
                  <a:invGamma/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1204" name="AutoShape 4"/>
          <p:cNvSpPr>
            <a:spLocks noChangeArrowheads="1"/>
          </p:cNvSpPr>
          <p:nvPr/>
        </p:nvSpPr>
        <p:spPr bwMode="gray">
          <a:xfrm rot="3465783">
            <a:off x="4571739" y="4044952"/>
            <a:ext cx="660136" cy="216694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accent1">
                  <a:gamma/>
                  <a:shade val="89020"/>
                  <a:invGamma/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1205" name="AutoShape 5"/>
          <p:cNvSpPr>
            <a:spLocks noChangeArrowheads="1"/>
          </p:cNvSpPr>
          <p:nvPr/>
        </p:nvSpPr>
        <p:spPr bwMode="gray">
          <a:xfrm rot="35969022">
            <a:off x="3657338" y="2305316"/>
            <a:ext cx="660135" cy="216694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accent1">
                  <a:gamma/>
                  <a:shade val="89020"/>
                  <a:invGamma/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1206" name="AutoShape 6"/>
          <p:cNvSpPr>
            <a:spLocks noChangeArrowheads="1"/>
          </p:cNvSpPr>
          <p:nvPr/>
        </p:nvSpPr>
        <p:spPr bwMode="gray">
          <a:xfrm rot="7535209">
            <a:off x="3628762" y="4017171"/>
            <a:ext cx="660135" cy="216694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accent1">
                  <a:gamma/>
                  <a:shade val="89020"/>
                  <a:invGamma/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1207" name="AutoShape 7"/>
          <p:cNvSpPr>
            <a:spLocks noChangeArrowheads="1"/>
          </p:cNvSpPr>
          <p:nvPr/>
        </p:nvSpPr>
        <p:spPr bwMode="gray">
          <a:xfrm>
            <a:off x="5038726" y="3169713"/>
            <a:ext cx="594122" cy="240771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accent1">
                  <a:gamma/>
                  <a:shade val="89020"/>
                  <a:invGamma/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1208" name="AutoShape 8"/>
          <p:cNvSpPr>
            <a:spLocks noChangeArrowheads="1"/>
          </p:cNvSpPr>
          <p:nvPr/>
        </p:nvSpPr>
        <p:spPr bwMode="gray">
          <a:xfrm rot="-10800000">
            <a:off x="3231356" y="3164419"/>
            <a:ext cx="647700" cy="240771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accent1">
                  <a:gamma/>
                  <a:shade val="89020"/>
                  <a:invGamma/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1209" name="Oval 9"/>
          <p:cNvSpPr>
            <a:spLocks noChangeArrowheads="1"/>
          </p:cNvSpPr>
          <p:nvPr/>
        </p:nvSpPr>
        <p:spPr bwMode="auto">
          <a:xfrm>
            <a:off x="3021807" y="3005949"/>
            <a:ext cx="2807494" cy="519351"/>
          </a:xfrm>
          <a:prstGeom prst="ellipse">
            <a:avLst/>
          </a:prstGeom>
          <a:noFill/>
          <a:ln w="381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93308" y="1744927"/>
            <a:ext cx="270272" cy="300302"/>
            <a:chOff x="1973" y="1706"/>
            <a:chExt cx="227" cy="227"/>
          </a:xfrm>
        </p:grpSpPr>
        <p:sp>
          <p:nvSpPr>
            <p:cNvPr id="51211" name="Oval 11"/>
            <p:cNvSpPr>
              <a:spLocks noChangeArrowheads="1"/>
            </p:cNvSpPr>
            <p:nvPr/>
          </p:nvSpPr>
          <p:spPr bwMode="gray">
            <a:xfrm>
              <a:off x="1973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1212" name="Oval 12"/>
            <p:cNvSpPr>
              <a:spLocks noChangeArrowheads="1"/>
            </p:cNvSpPr>
            <p:nvPr/>
          </p:nvSpPr>
          <p:spPr bwMode="gray">
            <a:xfrm>
              <a:off x="1983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884885" y="3124733"/>
            <a:ext cx="270272" cy="300303"/>
            <a:chOff x="1565" y="2659"/>
            <a:chExt cx="227" cy="227"/>
          </a:xfrm>
        </p:grpSpPr>
        <p:sp>
          <p:nvSpPr>
            <p:cNvPr id="51214" name="Oval 14"/>
            <p:cNvSpPr>
              <a:spLocks noChangeArrowheads="1"/>
            </p:cNvSpPr>
            <p:nvPr/>
          </p:nvSpPr>
          <p:spPr bwMode="gray">
            <a:xfrm>
              <a:off x="1565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1215" name="Oval 15"/>
            <p:cNvSpPr>
              <a:spLocks noChangeArrowheads="1"/>
            </p:cNvSpPr>
            <p:nvPr/>
          </p:nvSpPr>
          <p:spPr bwMode="gray">
            <a:xfrm>
              <a:off x="1575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532585" y="4410609"/>
            <a:ext cx="270272" cy="300303"/>
            <a:chOff x="2109" y="3612"/>
            <a:chExt cx="227" cy="227"/>
          </a:xfrm>
        </p:grpSpPr>
        <p:sp>
          <p:nvSpPr>
            <p:cNvPr id="51217" name="Oval 17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1218" name="Oval 18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4980385" y="1727734"/>
            <a:ext cx="270272" cy="300303"/>
            <a:chOff x="3470" y="1706"/>
            <a:chExt cx="227" cy="227"/>
          </a:xfrm>
        </p:grpSpPr>
        <p:sp>
          <p:nvSpPr>
            <p:cNvPr id="51220" name="Oval 20"/>
            <p:cNvSpPr>
              <a:spLocks noChangeArrowheads="1"/>
            </p:cNvSpPr>
            <p:nvPr/>
          </p:nvSpPr>
          <p:spPr bwMode="gray">
            <a:xfrm>
              <a:off x="3470" y="1706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1221" name="Oval 21"/>
            <p:cNvSpPr>
              <a:spLocks noChangeArrowheads="1"/>
            </p:cNvSpPr>
            <p:nvPr/>
          </p:nvSpPr>
          <p:spPr bwMode="gray">
            <a:xfrm>
              <a:off x="3480" y="1725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5692378" y="3124733"/>
            <a:ext cx="270272" cy="300303"/>
            <a:chOff x="3923" y="2659"/>
            <a:chExt cx="227" cy="227"/>
          </a:xfrm>
        </p:grpSpPr>
        <p:sp>
          <p:nvSpPr>
            <p:cNvPr id="51223" name="Oval 23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1224" name="Oval 24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5022058" y="4458234"/>
            <a:ext cx="270272" cy="300303"/>
            <a:chOff x="3515" y="3521"/>
            <a:chExt cx="227" cy="227"/>
          </a:xfrm>
        </p:grpSpPr>
        <p:sp>
          <p:nvSpPr>
            <p:cNvPr id="51226" name="Oval 26"/>
            <p:cNvSpPr>
              <a:spLocks noChangeArrowheads="1"/>
            </p:cNvSpPr>
            <p:nvPr/>
          </p:nvSpPr>
          <p:spPr bwMode="gray">
            <a:xfrm>
              <a:off x="3515" y="3521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1227" name="Oval 27"/>
            <p:cNvSpPr>
              <a:spLocks noChangeArrowheads="1"/>
            </p:cNvSpPr>
            <p:nvPr/>
          </p:nvSpPr>
          <p:spPr bwMode="gray">
            <a:xfrm>
              <a:off x="3525" y="3540"/>
              <a:ext cx="141" cy="14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51228" name="Oval 28"/>
          <p:cNvSpPr>
            <a:spLocks noChangeArrowheads="1"/>
          </p:cNvSpPr>
          <p:nvPr/>
        </p:nvSpPr>
        <p:spPr bwMode="gray">
          <a:xfrm>
            <a:off x="3739753" y="3040345"/>
            <a:ext cx="259766" cy="519351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gray">
          <a:xfrm>
            <a:off x="3734991" y="3027115"/>
            <a:ext cx="259766" cy="519351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1230" name="Oval 30"/>
          <p:cNvSpPr>
            <a:spLocks noChangeArrowheads="1"/>
          </p:cNvSpPr>
          <p:nvPr/>
        </p:nvSpPr>
        <p:spPr bwMode="gray">
          <a:xfrm>
            <a:off x="3835009" y="3040345"/>
            <a:ext cx="1268015" cy="519351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gray">
          <a:xfrm>
            <a:off x="3821906" y="3017856"/>
            <a:ext cx="1268016" cy="519351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gray">
          <a:xfrm>
            <a:off x="3867888" y="2988749"/>
            <a:ext cx="1141810" cy="519351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1233" name="Oval 33"/>
          <p:cNvSpPr>
            <a:spLocks noChangeArrowheads="1"/>
          </p:cNvSpPr>
          <p:nvPr/>
        </p:nvSpPr>
        <p:spPr bwMode="gray">
          <a:xfrm>
            <a:off x="3914777" y="2681552"/>
            <a:ext cx="1103710" cy="1227667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46275"/>
                  <a:invGamma/>
                </a:srgbClr>
              </a:gs>
              <a:gs pos="10000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gray">
          <a:xfrm>
            <a:off x="3927874" y="2689491"/>
            <a:ext cx="1078706" cy="1195917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D6E1E2">
                  <a:gamma/>
                  <a:tint val="34902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1235" name="Oval 35"/>
          <p:cNvSpPr>
            <a:spLocks noChangeArrowheads="1"/>
          </p:cNvSpPr>
          <p:nvPr/>
        </p:nvSpPr>
        <p:spPr bwMode="gray">
          <a:xfrm>
            <a:off x="3939780" y="2701397"/>
            <a:ext cx="1025128" cy="1117865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79216"/>
                  <a:invGamma/>
                </a:srgbClr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gray">
          <a:xfrm>
            <a:off x="4000504" y="2731824"/>
            <a:ext cx="910829" cy="908843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tint val="0"/>
                  <a:invGamma/>
                </a:srgbClr>
              </a:gs>
              <a:gs pos="100000">
                <a:srgbClr val="D6E1E2">
                  <a:alpha val="3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1237" name="Text Box 37"/>
          <p:cNvSpPr txBox="1">
            <a:spLocks noChangeArrowheads="1"/>
          </p:cNvSpPr>
          <p:nvPr/>
        </p:nvSpPr>
        <p:spPr bwMode="gray">
          <a:xfrm>
            <a:off x="3768920" y="3073136"/>
            <a:ext cx="139185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000000"/>
                </a:solidFill>
              </a:rPr>
              <a:t>Задачи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1238" name="Text Box 38"/>
          <p:cNvSpPr txBox="1">
            <a:spLocks noChangeArrowheads="1"/>
          </p:cNvSpPr>
          <p:nvPr/>
        </p:nvSpPr>
        <p:spPr bwMode="auto">
          <a:xfrm>
            <a:off x="1796138" y="1017828"/>
            <a:ext cx="2802745" cy="8289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2060"/>
                </a:solidFill>
              </a:rPr>
              <a:t>1. Повышение  привлекательности территории города Колпино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51239" name="Text Box 39"/>
          <p:cNvSpPr txBox="1">
            <a:spLocks noChangeArrowheads="1"/>
          </p:cNvSpPr>
          <p:nvPr/>
        </p:nvSpPr>
        <p:spPr bwMode="auto">
          <a:xfrm>
            <a:off x="6008217" y="2318489"/>
            <a:ext cx="2770802" cy="19097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B050"/>
                </a:solidFill>
              </a:rPr>
              <a:t>Повышение публикационной активности педагогов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B050"/>
                </a:solidFill>
              </a:rPr>
              <a:t>Подготовка учебных пособий и УМК  в рамках проекта «Ижорский край»: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00B050"/>
                </a:solidFill>
              </a:rPr>
              <a:t>Учебно-методические пособия по краеведению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00B050"/>
                </a:solidFill>
              </a:rPr>
              <a:t>Рабочие тетради для учащихся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00B050"/>
                </a:solidFill>
              </a:rPr>
              <a:t>Краеведческий атлас </a:t>
            </a:r>
            <a:r>
              <a:rPr lang="ru-RU" sz="1200" b="1" dirty="0" err="1">
                <a:solidFill>
                  <a:srgbClr val="00B050"/>
                </a:solidFill>
              </a:rPr>
              <a:t>Колпинского</a:t>
            </a:r>
            <a:r>
              <a:rPr lang="ru-RU" sz="1200" b="1" dirty="0">
                <a:solidFill>
                  <a:srgbClr val="00B050"/>
                </a:solidFill>
              </a:rPr>
              <a:t> района и др.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51240" name="Text Box 40"/>
          <p:cNvSpPr txBox="1">
            <a:spLocks noChangeArrowheads="1"/>
          </p:cNvSpPr>
          <p:nvPr/>
        </p:nvSpPr>
        <p:spPr bwMode="auto">
          <a:xfrm>
            <a:off x="5289428" y="1018555"/>
            <a:ext cx="2672916" cy="1140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2060"/>
                </a:solidFill>
              </a:rPr>
              <a:t>2. Развитие научно-методической работы туристско-краеведческой направленности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1241" name="Text Box 41"/>
          <p:cNvSpPr txBox="1">
            <a:spLocks noChangeArrowheads="1"/>
          </p:cNvSpPr>
          <p:nvPr/>
        </p:nvSpPr>
        <p:spPr bwMode="auto">
          <a:xfrm>
            <a:off x="4911330" y="3993226"/>
            <a:ext cx="3258112" cy="13274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2060"/>
                </a:solidFill>
              </a:rPr>
              <a:t>3. Формирование эффективной системы сетевого взаимодействия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1242" name="Text Box 42"/>
          <p:cNvSpPr txBox="1">
            <a:spLocks noChangeArrowheads="1"/>
          </p:cNvSpPr>
          <p:nvPr/>
        </p:nvSpPr>
        <p:spPr bwMode="auto">
          <a:xfrm>
            <a:off x="609602" y="2136129"/>
            <a:ext cx="2210513" cy="22744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2060"/>
                </a:solidFill>
              </a:rPr>
              <a:t>5. Повышение квалификации и вовлечение педагогов доп. образования в проектную туристско-краеведческую деятельность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1243" name="Text Box 43"/>
          <p:cNvSpPr txBox="1">
            <a:spLocks noChangeArrowheads="1"/>
          </p:cNvSpPr>
          <p:nvPr/>
        </p:nvSpPr>
        <p:spPr bwMode="auto">
          <a:xfrm>
            <a:off x="1289466" y="4577295"/>
            <a:ext cx="2479453" cy="8667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2060"/>
                </a:solidFill>
              </a:rPr>
              <a:t>4. Создание инновационных проектных команд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6283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44"/>
          <p:cNvGrpSpPr>
            <a:grpSpLocks/>
          </p:cNvGrpSpPr>
          <p:nvPr/>
        </p:nvGrpSpPr>
        <p:grpSpPr bwMode="auto">
          <a:xfrm>
            <a:off x="1270000" y="119064"/>
            <a:ext cx="1849120" cy="1644009"/>
            <a:chOff x="555" y="2823"/>
            <a:chExt cx="973" cy="1065"/>
          </a:xfrm>
        </p:grpSpPr>
        <p:pic>
          <p:nvPicPr>
            <p:cNvPr id="10258" name="Picture 45" descr="Picture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" y="3718"/>
              <a:ext cx="819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9" name="Oval 46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30C230"/>
                </a:gs>
                <a:gs pos="100000">
                  <a:srgbClr val="1B6F1B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10260" name="Oval 47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30C230">
                    <a:alpha val="85001"/>
                  </a:srgbClr>
                </a:gs>
                <a:gs pos="100000">
                  <a:srgbClr val="1F7B1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prstClr val="black"/>
                </a:solidFill>
              </a:endParaRPr>
            </a:p>
          </p:txBody>
        </p:sp>
        <p:sp>
          <p:nvSpPr>
            <p:cNvPr id="10261" name="Oval 48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30C230"/>
                </a:gs>
                <a:gs pos="100000">
                  <a:srgbClr val="238D23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>
                <a:solidFill>
                  <a:prstClr val="black"/>
                </a:solidFill>
              </a:endParaRPr>
            </a:p>
          </p:txBody>
        </p:sp>
        <p:pic>
          <p:nvPicPr>
            <p:cNvPr id="10262" name="Picture 49" descr="Picture1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880"/>
              <a:ext cx="616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309912" y="595298"/>
            <a:ext cx="18092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660033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omic Sans MS" pitchFamily="66" charset="0"/>
              </a:rPr>
              <a:t>РЕСУРСНЫЙ</a:t>
            </a:r>
            <a:br>
              <a:rPr lang="ru-RU" sz="1100" b="1" dirty="0">
                <a:solidFill>
                  <a:srgbClr val="660033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omic Sans MS" pitchFamily="66" charset="0"/>
              </a:rPr>
            </a:br>
            <a:r>
              <a:rPr lang="ru-RU" sz="1100" b="1" dirty="0">
                <a:solidFill>
                  <a:srgbClr val="660033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omic Sans MS" pitchFamily="66" charset="0"/>
              </a:rPr>
              <a:t>ЦЕНТР КЛАСТЕРА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660033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omic Sans MS" pitchFamily="66" charset="0"/>
              </a:rPr>
              <a:t>Основные направления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660033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omic Sans MS" pitchFamily="66" charset="0"/>
              </a:rPr>
              <a:t>деятельности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3018239" y="595314"/>
            <a:ext cx="589359" cy="1323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/>
          <p:nvPr/>
        </p:nvCxnSpPr>
        <p:spPr>
          <a:xfrm rot="16200000" flipH="1">
            <a:off x="1166713" y="2627735"/>
            <a:ext cx="4464844" cy="321469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3232551" y="1309689"/>
            <a:ext cx="375047" cy="1323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3232551" y="2024064"/>
            <a:ext cx="375047" cy="1323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3232551" y="2678910"/>
            <a:ext cx="375047" cy="1323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3232551" y="3452814"/>
            <a:ext cx="321469" cy="1323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3232551" y="4226724"/>
            <a:ext cx="321469" cy="1323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utoShape 87"/>
          <p:cNvSpPr>
            <a:spLocks noChangeArrowheads="1"/>
          </p:cNvSpPr>
          <p:nvPr/>
        </p:nvSpPr>
        <p:spPr bwMode="gray">
          <a:xfrm>
            <a:off x="3661176" y="119062"/>
            <a:ext cx="4496237" cy="773907"/>
          </a:xfrm>
          <a:prstGeom prst="roundRect">
            <a:avLst>
              <a:gd name="adj" fmla="val 50000"/>
            </a:avLst>
          </a:prstGeom>
          <a:ln w="28575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1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7030A0"/>
                </a:solidFill>
                <a:latin typeface="Comic Sans MS" pitchFamily="66" charset="0"/>
              </a:rPr>
              <a:t>Объединение имеющихся материально-технических,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7030A0"/>
                </a:solidFill>
                <a:latin typeface="Comic Sans MS" pitchFamily="66" charset="0"/>
              </a:rPr>
              <a:t>педагогических, информационно-методических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7030A0"/>
                </a:solidFill>
                <a:latin typeface="Comic Sans MS" pitchFamily="66" charset="0"/>
              </a:rPr>
              <a:t> ресурсов  </a:t>
            </a:r>
            <a:r>
              <a:rPr lang="ru-RU" sz="1200" b="1" dirty="0" err="1">
                <a:solidFill>
                  <a:srgbClr val="7030A0"/>
                </a:solidFill>
                <a:latin typeface="Comic Sans MS" pitchFamily="66" charset="0"/>
              </a:rPr>
              <a:t>Колпинского</a:t>
            </a:r>
            <a:r>
              <a:rPr lang="ru-RU" sz="1200" b="1" dirty="0">
                <a:solidFill>
                  <a:srgbClr val="7030A0"/>
                </a:solidFill>
                <a:latin typeface="Comic Sans MS" pitchFamily="66" charset="0"/>
              </a:rPr>
              <a:t> района для: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3E0000"/>
              </a:solidFill>
              <a:latin typeface="Comic Sans MS" pitchFamily="66" charset="0"/>
            </a:endParaRPr>
          </a:p>
        </p:txBody>
      </p:sp>
      <p:sp>
        <p:nvSpPr>
          <p:cNvPr id="44" name="AutoShape 87"/>
          <p:cNvSpPr>
            <a:spLocks noChangeArrowheads="1"/>
          </p:cNvSpPr>
          <p:nvPr/>
        </p:nvSpPr>
        <p:spPr bwMode="gray">
          <a:xfrm>
            <a:off x="3687964" y="982930"/>
            <a:ext cx="4469449" cy="595313"/>
          </a:xfrm>
          <a:prstGeom prst="roundRect">
            <a:avLst>
              <a:gd name="adj" fmla="val 50000"/>
            </a:avLst>
          </a:prstGeom>
          <a:ln w="28575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defRPr/>
            </a:pPr>
            <a:r>
              <a:rPr lang="ru-RU" sz="1200" b="1" dirty="0">
                <a:solidFill>
                  <a:srgbClr val="3E0000"/>
                </a:solidFill>
                <a:latin typeface="Comic Sans MS" pitchFamily="66" charset="0"/>
              </a:rPr>
              <a:t>повышения квалификации по актуальным вопросам</a:t>
            </a:r>
          </a:p>
          <a:p>
            <a:pPr algn="ctr" fontAlgn="base">
              <a:defRPr/>
            </a:pPr>
            <a:r>
              <a:rPr lang="ru-RU" sz="1200" b="1" dirty="0">
                <a:solidFill>
                  <a:srgbClr val="3E0000"/>
                </a:solidFill>
                <a:latin typeface="Comic Sans MS" pitchFamily="66" charset="0"/>
              </a:rPr>
              <a:t> туристско-краеведческой и музейной деятельности;</a:t>
            </a:r>
          </a:p>
        </p:txBody>
      </p:sp>
      <p:sp>
        <p:nvSpPr>
          <p:cNvPr id="45" name="AutoShape 87"/>
          <p:cNvSpPr>
            <a:spLocks noChangeArrowheads="1"/>
          </p:cNvSpPr>
          <p:nvPr/>
        </p:nvSpPr>
        <p:spPr bwMode="gray">
          <a:xfrm>
            <a:off x="3714751" y="1723764"/>
            <a:ext cx="4469448" cy="595313"/>
          </a:xfrm>
          <a:prstGeom prst="roundRect">
            <a:avLst>
              <a:gd name="adj" fmla="val 50000"/>
            </a:avLst>
          </a:prstGeom>
          <a:ln w="28575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3E0000"/>
                </a:solidFill>
                <a:latin typeface="Comic Sans MS" pitchFamily="66" charset="0"/>
              </a:rPr>
              <a:t>подготовки и проведения научно-практических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3E0000"/>
                </a:solidFill>
                <a:latin typeface="Comic Sans MS" pitchFamily="66" charset="0"/>
              </a:rPr>
              <a:t>конференций, семинаров;</a:t>
            </a:r>
          </a:p>
        </p:txBody>
      </p:sp>
      <p:sp>
        <p:nvSpPr>
          <p:cNvPr id="46" name="AutoShape 87"/>
          <p:cNvSpPr>
            <a:spLocks noChangeArrowheads="1"/>
          </p:cNvSpPr>
          <p:nvPr/>
        </p:nvSpPr>
        <p:spPr bwMode="gray">
          <a:xfrm>
            <a:off x="3661174" y="2381254"/>
            <a:ext cx="4464668" cy="595313"/>
          </a:xfrm>
          <a:prstGeom prst="roundRect">
            <a:avLst>
              <a:gd name="adj" fmla="val 50000"/>
            </a:avLst>
          </a:prstGeom>
          <a:ln w="28575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3E0000"/>
                </a:solidFill>
                <a:latin typeface="Comic Sans MS" pitchFamily="66" charset="0"/>
              </a:rPr>
              <a:t>подготовки учебных пособий и УМК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3E0000"/>
                </a:solidFill>
                <a:latin typeface="Comic Sans MS" pitchFamily="66" charset="0"/>
              </a:rPr>
              <a:t>туристско-краеведческой направленности;</a:t>
            </a:r>
            <a:endParaRPr lang="en-US" sz="1200" b="1" dirty="0">
              <a:solidFill>
                <a:srgbClr val="3E0000"/>
              </a:solidFill>
              <a:latin typeface="Comic Sans MS" pitchFamily="66" charset="0"/>
            </a:endParaRPr>
          </a:p>
        </p:txBody>
      </p:sp>
      <p:sp>
        <p:nvSpPr>
          <p:cNvPr id="47" name="AutoShape 87"/>
          <p:cNvSpPr>
            <a:spLocks noChangeArrowheads="1"/>
          </p:cNvSpPr>
          <p:nvPr/>
        </p:nvSpPr>
        <p:spPr bwMode="gray">
          <a:xfrm>
            <a:off x="3714751" y="3210862"/>
            <a:ext cx="4442658" cy="595313"/>
          </a:xfrm>
          <a:prstGeom prst="roundRect">
            <a:avLst>
              <a:gd name="adj" fmla="val 50000"/>
            </a:avLst>
          </a:prstGeom>
          <a:ln w="28575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3E0000"/>
                </a:solidFill>
                <a:latin typeface="Comic Sans MS" pitchFamily="66" charset="0"/>
              </a:rPr>
              <a:t>повышения публикационной активности педагогов;</a:t>
            </a:r>
            <a:endParaRPr lang="en-US" sz="1200" b="1" dirty="0">
              <a:solidFill>
                <a:srgbClr val="3E0000"/>
              </a:solidFill>
              <a:latin typeface="Comic Sans MS" pitchFamily="66" charset="0"/>
            </a:endParaRPr>
          </a:p>
        </p:txBody>
      </p:sp>
      <p:sp>
        <p:nvSpPr>
          <p:cNvPr id="48" name="AutoShape 87"/>
          <p:cNvSpPr>
            <a:spLocks noChangeArrowheads="1"/>
          </p:cNvSpPr>
          <p:nvPr/>
        </p:nvSpPr>
        <p:spPr bwMode="gray">
          <a:xfrm>
            <a:off x="3687962" y="3959564"/>
            <a:ext cx="4361165" cy="595313"/>
          </a:xfrm>
          <a:prstGeom prst="roundRect">
            <a:avLst>
              <a:gd name="adj" fmla="val 50000"/>
            </a:avLst>
          </a:prstGeom>
          <a:ln w="28575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3E0000"/>
                </a:solidFill>
                <a:latin typeface="Comic Sans MS" pitchFamily="66" charset="0"/>
              </a:rPr>
              <a:t>организации  проектной и исследовательской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3E0000"/>
                </a:solidFill>
                <a:latin typeface="Comic Sans MS" pitchFamily="66" charset="0"/>
              </a:rPr>
              <a:t> деятельности педагогов;</a:t>
            </a:r>
          </a:p>
        </p:txBody>
      </p:sp>
      <p:sp>
        <p:nvSpPr>
          <p:cNvPr id="49" name="AutoShape 87"/>
          <p:cNvSpPr>
            <a:spLocks noChangeArrowheads="1"/>
          </p:cNvSpPr>
          <p:nvPr/>
        </p:nvSpPr>
        <p:spPr bwMode="gray">
          <a:xfrm>
            <a:off x="3692742" y="4758745"/>
            <a:ext cx="4356385" cy="595313"/>
          </a:xfrm>
          <a:prstGeom prst="roundRect">
            <a:avLst>
              <a:gd name="adj" fmla="val 50000"/>
            </a:avLst>
          </a:prstGeom>
          <a:ln w="28575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3E0000"/>
                </a:solidFill>
                <a:latin typeface="Comic Sans MS" pitchFamily="66" charset="0"/>
              </a:rPr>
              <a:t>методической поддержки и сопровождения 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3E0000"/>
                </a:solidFill>
                <a:latin typeface="Comic Sans MS" pitchFamily="66" charset="0"/>
              </a:rPr>
              <a:t>туристско-краеведческой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17869928"/>
      </p:ext>
    </p:extLst>
  </p:cSld>
  <p:clrMapOvr>
    <a:masterClrMapping/>
  </p:clrMapOvr>
  <p:transition>
    <p:strips dir="l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2298" y="1"/>
            <a:ext cx="7911703" cy="726281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Arial Black" pitchFamily="34" charset="0"/>
              </a:rPr>
              <a:t>МОДЕЛЬ  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200" b="1" dirty="0">
                <a:solidFill>
                  <a:schemeClr val="bg1"/>
                </a:solidFill>
              </a:rPr>
              <a:t>туристско-краеведческого образовательного кластера Колпинского района Санкт-Петербурга</a:t>
            </a:r>
            <a:endParaRPr lang="ru-RU" sz="22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129308"/>
            <a:ext cx="3927240" cy="407828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2186" y="1030309"/>
            <a:ext cx="4307681" cy="4282226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Ядром кластера в нашей модели является Дворец творчества детей и молодёжи</a:t>
            </a:r>
          </a:p>
          <a:p>
            <a:pPr algn="ctr"/>
            <a:endParaRPr lang="ru-RU" sz="1400" b="1" dirty="0">
              <a:solidFill>
                <a:schemeClr val="tx1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222876" indent="-222876"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rgbClr val="7030A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Внутренними субъектами взаимодействия </a:t>
            </a:r>
            <a:r>
              <a:rPr lang="ru-RU" sz="1400" b="1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– отдел туризма и краеведения, музей «Истории Ижорской земли и города Колпина» и краеведческий клуб «Ижорский край». </a:t>
            </a:r>
          </a:p>
          <a:p>
            <a:pPr marL="222876" indent="-222876"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rgbClr val="7030A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Социальные и сетевые партнёры </a:t>
            </a:r>
            <a:r>
              <a:rPr lang="ru-RU" sz="1400" b="1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– следующий субъектный элемент концентрической модели кластера. </a:t>
            </a:r>
          </a:p>
          <a:p>
            <a:pPr marL="222876" indent="-222876"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rgbClr val="7030A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Сетевое взаимодействие </a:t>
            </a:r>
            <a:r>
              <a:rPr lang="ru-RU" sz="1400" b="1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субъектов туристско-краеведческого образовательного кластера базируется на согласованном взаимодействии с:</a:t>
            </a:r>
          </a:p>
          <a:p>
            <a:pPr marL="222876" indent="-222876"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rgbClr val="7030A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Информационно-методическим центром</a:t>
            </a:r>
          </a:p>
          <a:p>
            <a:pPr marL="222876" indent="-222876"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rgbClr val="7030A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Отделом образования Колпинского района</a:t>
            </a:r>
            <a:r>
              <a:rPr lang="ru-RU" sz="1400" b="1" dirty="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2395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75" y="179706"/>
            <a:ext cx="757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j-lt"/>
              </a:rPr>
              <a:t>География участников научно-практической конференции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1043" y="713934"/>
            <a:ext cx="292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Международные участники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3972" y="5156526"/>
            <a:ext cx="260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Кыргызская</a:t>
            </a:r>
            <a:r>
              <a:rPr lang="ru-RU" dirty="0"/>
              <a:t> Республика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421" y="3574032"/>
            <a:ext cx="2995316" cy="14976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420" y="1441532"/>
            <a:ext cx="2995317" cy="14159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690" y="3562026"/>
            <a:ext cx="2655017" cy="15930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3562026"/>
            <a:ext cx="2389515" cy="15930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1415748"/>
            <a:ext cx="2381250" cy="15863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7793" y="3064833"/>
            <a:ext cx="2249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Республика Армения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8175" y="5152866"/>
            <a:ext cx="2259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Республика Беларусь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29740" y="3065219"/>
            <a:ext cx="232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Республика Казахстан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9062" y="3031162"/>
            <a:ext cx="2446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Российская Федерация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42560" y="5156526"/>
            <a:ext cx="2179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Республика Украина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251" y="1412952"/>
            <a:ext cx="2819567" cy="158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22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5816" y="121196"/>
            <a:ext cx="3483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Субъекты Российской Федерации</a:t>
            </a:r>
          </a:p>
        </p:txBody>
      </p:sp>
      <p:pic>
        <p:nvPicPr>
          <p:cNvPr id="2" name="Россия2303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526108"/>
            <a:ext cx="8676456" cy="48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7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109050"/>
            <a:ext cx="9144000" cy="1020258"/>
          </a:xfrm>
          <a:noFill/>
          <a:effectLst>
            <a:glow rad="127000">
              <a:schemeClr val="accent5">
                <a:lumMod val="60000"/>
                <a:lumOff val="40000"/>
              </a:schemeClr>
            </a:glow>
            <a:reflection endPos="0" dist="50800" dir="5400000" sy="-100000" algn="bl" rotWithShape="0"/>
          </a:effectLst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cap="all" dirty="0">
                <a:solidFill>
                  <a:srgbClr val="002060"/>
                </a:solidFill>
              </a:rPr>
              <a:t>В декабре 2019 года вышел тематический  выпуск  Всероссийского научно-методического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cap="all" dirty="0">
                <a:solidFill>
                  <a:srgbClr val="002060"/>
                </a:solidFill>
              </a:rPr>
              <a:t>журнала </a:t>
            </a:r>
            <a:r>
              <a:rPr lang="ru-RU" sz="1400" b="1" cap="all" dirty="0">
                <a:solidFill>
                  <a:srgbClr val="FF0000"/>
                </a:solidFill>
              </a:rPr>
              <a:t>«География и экология в школе </a:t>
            </a:r>
            <a:r>
              <a:rPr lang="en-US" sz="1400" b="1" cap="all" dirty="0">
                <a:solidFill>
                  <a:srgbClr val="FF0000"/>
                </a:solidFill>
              </a:rPr>
              <a:t>XXI</a:t>
            </a:r>
            <a:r>
              <a:rPr lang="ru-RU" sz="1400" b="1" cap="all" dirty="0">
                <a:solidFill>
                  <a:srgbClr val="FF0000"/>
                </a:solidFill>
              </a:rPr>
              <a:t> века»</a:t>
            </a:r>
            <a:r>
              <a:rPr lang="ru-RU" sz="1400" b="1" cap="all" dirty="0">
                <a:solidFill>
                  <a:srgbClr val="002060"/>
                </a:solidFill>
              </a:rPr>
              <a:t>, посвященный детско-юношескому туризму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cap="all" dirty="0">
                <a:solidFill>
                  <a:srgbClr val="002060"/>
                </a:solidFill>
              </a:rPr>
              <a:t>и краеведению в Колпино и роли в его развитии ГБУДО ДТДиМ Колпинского района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627785" y="2137421"/>
            <a:ext cx="3325813" cy="1140354"/>
          </a:xfrm>
        </p:spPr>
        <p:txBody>
          <a:bodyPr>
            <a:noAutofit/>
          </a:bodyPr>
          <a:lstStyle/>
          <a:p>
            <a:pPr algn="ctr"/>
            <a:r>
              <a:rPr lang="ru-RU" sz="2100" b="1" dirty="0">
                <a:ln w="900" cmpd="sng">
                  <a:solidFill>
                    <a:schemeClr val="accent4">
                      <a:lumMod val="75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2100" b="1" dirty="0">
                <a:ln w="900" cmpd="sng">
                  <a:solidFill>
                    <a:schemeClr val="accent4">
                      <a:lumMod val="75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2100" b="1" dirty="0">
                <a:ln w="900" cmpd="sng">
                  <a:solidFill>
                    <a:schemeClr val="accent4">
                      <a:lumMod val="75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ГЕОГРАФИЯ И ЭКОЛОГИЯ</a:t>
            </a:r>
            <a:br>
              <a:rPr lang="ru-RU" sz="2100" b="1" dirty="0">
                <a:ln w="900" cmpd="sng">
                  <a:solidFill>
                    <a:schemeClr val="accent4">
                      <a:lumMod val="75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</a:br>
            <a:r>
              <a:rPr lang="ru-RU" sz="2100" b="1" dirty="0">
                <a:ln w="900" cmpd="sng">
                  <a:solidFill>
                    <a:schemeClr val="accent4">
                      <a:lumMod val="75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В ШКОЛЕ </a:t>
            </a:r>
            <a:r>
              <a:rPr lang="en-US" sz="2100" b="1" dirty="0">
                <a:ln w="900" cmpd="sng">
                  <a:solidFill>
                    <a:schemeClr val="accent4">
                      <a:lumMod val="75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XXI</a:t>
            </a:r>
            <a:r>
              <a:rPr lang="ru-RU" sz="2100" b="1" dirty="0">
                <a:ln w="900" cmpd="sng">
                  <a:solidFill>
                    <a:schemeClr val="accent4">
                      <a:lumMod val="75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ВЕКА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3277548"/>
            <a:ext cx="2843808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7030A0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«Дворец творчества детей и молодежи очень профессионально объединил в целостный творческий коллектив ученых, исследователей, путешественников, краеведов, учителей, студентов, школьников, которые и «в поле» работают, и обсуждают разнообразные проблемы на своих форумах и конференциях, и выпускают методическую и краеведческую литературу в помощь коллегам и всем заинтересованным лицам</a:t>
            </a:r>
            <a:r>
              <a:rPr lang="ru-RU" sz="1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sz="1000" b="1" i="1" dirty="0">
                <a:latin typeface="Segoe Script" panose="020B0504020000000003" pitchFamily="34" charset="0"/>
                <a:cs typeface="Traditional Arabic" panose="02020603050405020304" pitchFamily="18" charset="-78"/>
              </a:rPr>
              <a:t>Глава администрации Колпинского района </a:t>
            </a:r>
          </a:p>
          <a:p>
            <a:r>
              <a:rPr lang="ru-RU" sz="1000" b="1" i="1" dirty="0">
                <a:latin typeface="Segoe Script" panose="020B0504020000000003" pitchFamily="34" charset="0"/>
                <a:cs typeface="Traditional Arabic" panose="02020603050405020304" pitchFamily="18" charset="-78"/>
              </a:rPr>
              <a:t>Анатолий Анатольевич Повелий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96136" y="3145532"/>
            <a:ext cx="3347864" cy="2672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«</a:t>
            </a:r>
            <a:r>
              <a:rPr lang="ru-RU" sz="1100" b="1" dirty="0">
                <a:solidFill>
                  <a:srgbClr val="7030A0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На протяжении ряда последних лет ДТДиМ Колпинского района работает над построением системы непрерывного краеведческого образования. Открытие Ресурсного центра дополнительного образования туристско-краеведческой направленности на базе Дворца позволило систематизировать эту работу. Надеюсь, что опыт туристско-краеведческой работы, представленный колпинцами и учеными-методистами, сотрудничающими с нашим районом, будет интересен читателям журнала»</a:t>
            </a:r>
          </a:p>
          <a:p>
            <a:pPr algn="ctr"/>
            <a:endParaRPr lang="ru-RU" sz="600" b="1" dirty="0">
              <a:solidFill>
                <a:srgbClr val="7030A0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r>
              <a:rPr lang="ru-RU" sz="900" b="1" dirty="0">
                <a:latin typeface="Segoe Script" panose="020B0504020000000003" pitchFamily="34" charset="0"/>
                <a:cs typeface="Aldhabi" panose="01000000000000000000" pitchFamily="2" charset="-78"/>
              </a:rPr>
              <a:t>Депутат, председатель постоянной комиссии по социальной политике и здравоохранению Законодательного Собрания Санкт-Петербурга Елена Юрьевна Киселева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044196"/>
            <a:ext cx="2468700" cy="14532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9" r="5013"/>
          <a:stretch/>
        </p:blipFill>
        <p:spPr bwMode="auto">
          <a:xfrm>
            <a:off x="4355976" y="3517574"/>
            <a:ext cx="1368152" cy="20042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1849389"/>
            <a:ext cx="984438" cy="13906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1328" y="1849389"/>
            <a:ext cx="1051860" cy="13906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1898" y="1052753"/>
            <a:ext cx="2358242" cy="128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2700" y="961144"/>
            <a:ext cx="1179248" cy="1550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1764" y="961144"/>
            <a:ext cx="1184446" cy="1550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0192" y="1513496"/>
            <a:ext cx="1179247" cy="1560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21208" y="1527612"/>
            <a:ext cx="1184446" cy="1560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7" t="2189" r="4947"/>
          <a:stretch/>
        </p:blipFill>
        <p:spPr bwMode="auto">
          <a:xfrm>
            <a:off x="2915816" y="3277547"/>
            <a:ext cx="1368152" cy="2031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807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78872" y="153833"/>
            <a:ext cx="3385016" cy="9034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cs typeface="Miriam Fixed" panose="020B0509050101010101" pitchFamily="49" charset="-79"/>
              </a:rPr>
              <a:t>В 2019 году  сотрудники  ГБУДО </a:t>
            </a:r>
            <a:r>
              <a:rPr lang="ru-RU" sz="1400" b="1" dirty="0" err="1">
                <a:cs typeface="Miriam Fixed" panose="020B0509050101010101" pitchFamily="49" charset="-79"/>
              </a:rPr>
              <a:t>ДТДиМ</a:t>
            </a:r>
            <a:endParaRPr lang="ru-RU" sz="1400" b="1" dirty="0">
              <a:cs typeface="Miriam Fixed" panose="020B0509050101010101" pitchFamily="49" charset="-79"/>
            </a:endParaRPr>
          </a:p>
          <a:p>
            <a:pPr algn="ctr"/>
            <a:r>
              <a:rPr lang="ru-RU" sz="1400" b="1" dirty="0">
                <a:cs typeface="Miriam Fixed" panose="020B0509050101010101" pitchFamily="49" charset="-79"/>
              </a:rPr>
              <a:t>подготовили и издали </a:t>
            </a:r>
          </a:p>
          <a:p>
            <a:pPr algn="ctr"/>
            <a:r>
              <a:rPr lang="ru-RU" sz="1400" b="1" dirty="0">
                <a:solidFill>
                  <a:srgbClr val="7030A0"/>
                </a:solidFill>
                <a:cs typeface="Miriam Fixed" panose="020B0509050101010101" pitchFamily="49" charset="-79"/>
              </a:rPr>
              <a:t>6 учебных пособий</a:t>
            </a:r>
          </a:p>
          <a:p>
            <a:pPr algn="ctr"/>
            <a:r>
              <a:rPr lang="ru-RU" sz="1400" b="1" dirty="0">
                <a:solidFill>
                  <a:srgbClr val="7030A0"/>
                </a:solidFill>
                <a:cs typeface="Miriam Fixed" panose="020B0509050101010101" pitchFamily="49" charset="-79"/>
              </a:rPr>
              <a:t>по ДЮТ и краеведению</a:t>
            </a:r>
          </a:p>
        </p:txBody>
      </p:sp>
      <p:pic>
        <p:nvPicPr>
          <p:cNvPr id="2050" name="Picture 2" descr="H:\Работа\Бочкарев С\Наши издания\Cov000__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5975" y="121196"/>
            <a:ext cx="1296143" cy="1732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/>
          <p:cNvSpPr/>
          <p:nvPr/>
        </p:nvSpPr>
        <p:spPr>
          <a:xfrm>
            <a:off x="3563888" y="481236"/>
            <a:ext cx="792088" cy="362088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7505" y="3361557"/>
            <a:ext cx="3396934" cy="22550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cs typeface="Miriam Fixed" panose="020B0509050101010101" pitchFamily="49" charset="-79"/>
              </a:rPr>
              <a:t>В 2018-2019  гг. </a:t>
            </a:r>
            <a:r>
              <a:rPr lang="ru-RU" sz="1200" b="1" dirty="0" err="1">
                <a:cs typeface="Miriam Fixed" panose="020B0509050101010101" pitchFamily="49" charset="-79"/>
              </a:rPr>
              <a:t>ДТДиМ</a:t>
            </a:r>
            <a:r>
              <a:rPr lang="ru-RU" sz="1200" b="1" dirty="0">
                <a:cs typeface="Miriam Fixed" panose="020B0509050101010101" pitchFamily="49" charset="-79"/>
              </a:rPr>
              <a:t> издал   </a:t>
            </a:r>
            <a:r>
              <a:rPr lang="ru-RU" sz="1200" b="1" dirty="0">
                <a:solidFill>
                  <a:srgbClr val="7030A0"/>
                </a:solidFill>
                <a:cs typeface="Miriam Fixed" panose="020B0509050101010101" pitchFamily="49" charset="-79"/>
              </a:rPr>
              <a:t>4 тома </a:t>
            </a:r>
            <a:r>
              <a:rPr lang="ru-RU" sz="1200" b="1" dirty="0">
                <a:solidFill>
                  <a:schemeClr val="tx1"/>
                </a:solidFill>
                <a:cs typeface="Miriam Fixed" panose="020B0509050101010101" pitchFamily="49" charset="-79"/>
              </a:rPr>
              <a:t>Материалов</a:t>
            </a:r>
            <a:r>
              <a:rPr lang="ru-RU" sz="1200" b="1" dirty="0">
                <a:solidFill>
                  <a:srgbClr val="7030A0"/>
                </a:solidFill>
                <a:cs typeface="Miriam Fixed" panose="020B0509050101010101" pitchFamily="49" charset="-79"/>
              </a:rPr>
              <a:t> </a:t>
            </a:r>
            <a:r>
              <a:rPr lang="ru-RU" sz="1200" b="1" dirty="0">
                <a:cs typeface="Miriam Fixed" panose="020B0509050101010101" pitchFamily="49" charset="-79"/>
              </a:rPr>
              <a:t>«</a:t>
            </a:r>
            <a:r>
              <a:rPr lang="ru-RU" sz="1200" b="1" dirty="0" err="1">
                <a:cs typeface="Miriam Fixed" panose="020B0509050101010101" pitchFamily="49" charset="-79"/>
              </a:rPr>
              <a:t>Колпинских</a:t>
            </a:r>
            <a:r>
              <a:rPr lang="ru-RU" sz="1200" b="1" dirty="0">
                <a:cs typeface="Miriam Fixed" panose="020B0509050101010101" pitchFamily="49" charset="-79"/>
              </a:rPr>
              <a:t> чтений по краеведению и туризму» и 1 сборник «</a:t>
            </a:r>
            <a:r>
              <a:rPr lang="ru-RU" sz="1200" b="1" dirty="0" err="1">
                <a:cs typeface="Miriam Fixed" panose="020B0509050101010101" pitchFamily="49" charset="-79"/>
              </a:rPr>
              <a:t>Колпинские</a:t>
            </a:r>
            <a:r>
              <a:rPr lang="ru-RU" sz="1200" b="1" dirty="0">
                <a:cs typeface="Miriam Fixed" panose="020B0509050101010101" pitchFamily="49" charset="-79"/>
              </a:rPr>
              <a:t> чтения: детско-юношеский туристско-краеведческий форум», позволяющие позиционировать и продвигать результаты научно-методической, педагогической и исследовательской деятельности педагогов не только Санкт-Петербурга, России, но и стран СНГ обмениваться опытом по вопросам туристско-краеведческой деятельности с обучающимися</a:t>
            </a:r>
          </a:p>
        </p:txBody>
      </p:sp>
      <p:sp>
        <p:nvSpPr>
          <p:cNvPr id="14" name="Прямоугольник с двумя вырезанными соседними углами 13"/>
          <p:cNvSpPr/>
          <p:nvPr/>
        </p:nvSpPr>
        <p:spPr>
          <a:xfrm>
            <a:off x="178870" y="1129309"/>
            <a:ext cx="3457026" cy="936103"/>
          </a:xfrm>
          <a:prstGeom prst="snip2Same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ru-RU" sz="1200" b="1" dirty="0">
                <a:cs typeface="Miriam Fixed" panose="020B0509050101010101" pitchFamily="49" charset="-79"/>
              </a:rPr>
              <a:t>В течении</a:t>
            </a:r>
          </a:p>
          <a:p>
            <a:pPr algn="ctr"/>
            <a:r>
              <a:rPr lang="ru-RU" sz="1200" b="1" dirty="0">
                <a:cs typeface="Miriam Fixed" panose="020B0509050101010101" pitchFamily="49" charset="-79"/>
              </a:rPr>
              <a:t> </a:t>
            </a:r>
            <a:r>
              <a:rPr lang="ru-RU" sz="1200" b="1" dirty="0">
                <a:solidFill>
                  <a:srgbClr val="7030A0"/>
                </a:solidFill>
                <a:cs typeface="Miriam Fixed" panose="020B0509050101010101" pitchFamily="49" charset="-79"/>
              </a:rPr>
              <a:t>трех последних лет </a:t>
            </a:r>
          </a:p>
          <a:p>
            <a:pPr algn="ctr"/>
            <a:r>
              <a:rPr lang="ru-RU" sz="1200" b="1" dirty="0">
                <a:cs typeface="Miriam Fixed" panose="020B0509050101010101" pitchFamily="49" charset="-79"/>
              </a:rPr>
              <a:t>Ресурсный центр занимал </a:t>
            </a:r>
            <a:r>
              <a:rPr lang="en-US" sz="1200" b="1" dirty="0">
                <a:cs typeface="Miriam Fixed" panose="020B0509050101010101" pitchFamily="49" charset="-79"/>
              </a:rPr>
              <a:t>I </a:t>
            </a:r>
            <a:r>
              <a:rPr lang="ru-RU" sz="1200" b="1" dirty="0">
                <a:cs typeface="Miriam Fixed" panose="020B0509050101010101" pitchFamily="49" charset="-79"/>
              </a:rPr>
              <a:t>место в </a:t>
            </a:r>
            <a:r>
              <a:rPr lang="en-US" sz="1200" b="1" dirty="0">
                <a:cs typeface="Miriam Fixed" panose="020B0509050101010101" pitchFamily="49" charset="-79"/>
              </a:rPr>
              <a:t>XIV, XV</a:t>
            </a:r>
            <a:r>
              <a:rPr lang="ru-RU" sz="1200" b="1" dirty="0">
                <a:cs typeface="Miriam Fixed" panose="020B0509050101010101" pitchFamily="49" charset="-79"/>
              </a:rPr>
              <a:t> и </a:t>
            </a:r>
            <a:r>
              <a:rPr lang="en-US" sz="1200" b="1" dirty="0">
                <a:cs typeface="Miriam Fixed" panose="020B0509050101010101" pitchFamily="49" charset="-79"/>
              </a:rPr>
              <a:t>XVI </a:t>
            </a:r>
            <a:r>
              <a:rPr lang="ru-RU" sz="1200" b="1" dirty="0">
                <a:cs typeface="Miriam Fixed" panose="020B0509050101010101" pitchFamily="49" charset="-79"/>
              </a:rPr>
              <a:t>Всероссийских конкурсах методических материалов в номинации «Учебное пособие»</a:t>
            </a:r>
          </a:p>
        </p:txBody>
      </p:sp>
      <p:sp>
        <p:nvSpPr>
          <p:cNvPr id="16" name="Стрелка вверх 15"/>
          <p:cNvSpPr/>
          <p:nvPr/>
        </p:nvSpPr>
        <p:spPr>
          <a:xfrm rot="13660667">
            <a:off x="3173651" y="2762065"/>
            <a:ext cx="480296" cy="789567"/>
          </a:xfrm>
          <a:prstGeom prst="up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верх 4"/>
          <p:cNvSpPr/>
          <p:nvPr/>
        </p:nvSpPr>
        <p:spPr>
          <a:xfrm rot="19763331">
            <a:off x="3534538" y="865043"/>
            <a:ext cx="433465" cy="1462821"/>
          </a:xfrm>
          <a:prstGeom prst="up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 rot="2352648">
            <a:off x="3046471" y="2036150"/>
            <a:ext cx="752397" cy="453538"/>
          </a:xfrm>
          <a:prstGeom prst="lef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480708" y="1993404"/>
            <a:ext cx="3539564" cy="129614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НАШИ ИЗДАНИЯ – 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победители Всероссийских конкурсов</a:t>
            </a:r>
          </a:p>
        </p:txBody>
      </p:sp>
      <p:pic>
        <p:nvPicPr>
          <p:cNvPr id="2051" name="Picture 3" descr="H:\Работа\Бочкарев С\Наши издания\Cov000__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4523" y="121196"/>
            <a:ext cx="1247757" cy="1730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Работа\Бочкарев С\Наши издания\Cov000__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08304" y="121196"/>
            <a:ext cx="1296144" cy="1742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Работа\Бочкарев С\Наши издания\Cov000__4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2575" y="2017406"/>
            <a:ext cx="1261873" cy="1704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:\Работа\Бочкарев С\Наши издания\cov000_5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2574" y="3877417"/>
            <a:ext cx="1261874" cy="1624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Запись на диск\6. Методические материалы\Колпинские чтения\Колпинские чтения 2018\1 том\Колпинские чтения 2018 (1) обложка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2" y="3321480"/>
            <a:ext cx="936104" cy="108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:\Запись на диск\6. Методические материалы\Колпинские чтения\Колпинские чтения 2018\2 том\Колпинские чтения 2018 (2) обложка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4743" y="3321480"/>
            <a:ext cx="873521" cy="108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G:\Запись на диск\6. Методические материалы\Колпинские чтения\Колпинские чтения 2019\1 том\Колпинские чтения 2019 (1) обложка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2" y="4520981"/>
            <a:ext cx="936104" cy="109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:\Запись на диск\6. Методические материалы\Колпинские чтения\Колпинские чтения 2019\2 том\Колпинские чтения 2019 (2) обложка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4743" y="4538324"/>
            <a:ext cx="873521" cy="10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G:\Запись на диск\6. Методические материалы\Колпинские чтения\Колпинские чтения 2019\молодежная (не отправлять)\Обложка молодежного сборника 2019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2" y="3649588"/>
            <a:ext cx="108000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Работа\Бочкарев С\Презентация к 04.02.2020\диплом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4" t="2703" r="3462" b="2703"/>
          <a:stretch>
            <a:fillRect/>
          </a:stretch>
        </p:blipFill>
        <p:spPr bwMode="auto">
          <a:xfrm>
            <a:off x="1267860" y="2065412"/>
            <a:ext cx="999883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6168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1_cdb2004199l">
  <a:themeElements>
    <a:clrScheme name="Тема Office 3">
      <a:dk1>
        <a:srgbClr val="000000"/>
      </a:dk1>
      <a:lt1>
        <a:srgbClr val="FFFFFF"/>
      </a:lt1>
      <a:dk2>
        <a:srgbClr val="003366"/>
      </a:dk2>
      <a:lt2>
        <a:srgbClr val="C0C0C0"/>
      </a:lt2>
      <a:accent1>
        <a:srgbClr val="229450"/>
      </a:accent1>
      <a:accent2>
        <a:srgbClr val="E3892F"/>
      </a:accent2>
      <a:accent3>
        <a:srgbClr val="FFFFFF"/>
      </a:accent3>
      <a:accent4>
        <a:srgbClr val="000000"/>
      </a:accent4>
      <a:accent5>
        <a:srgbClr val="ABC8B3"/>
      </a:accent5>
      <a:accent6>
        <a:srgbClr val="CE7C2A"/>
      </a:accent6>
      <a:hlink>
        <a:srgbClr val="0099CC"/>
      </a:hlink>
      <a:folHlink>
        <a:srgbClr val="855ADA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64B4DC"/>
        </a:accent1>
        <a:accent2>
          <a:srgbClr val="EA4A46"/>
        </a:accent2>
        <a:accent3>
          <a:srgbClr val="FFFFFF"/>
        </a:accent3>
        <a:accent4>
          <a:srgbClr val="000000"/>
        </a:accent4>
        <a:accent5>
          <a:srgbClr val="B8D6EB"/>
        </a:accent5>
        <a:accent6>
          <a:srgbClr val="D4423F"/>
        </a:accent6>
        <a:hlink>
          <a:srgbClr val="441FCD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480048"/>
        </a:dk2>
        <a:lt2>
          <a:srgbClr val="C0C0C0"/>
        </a:lt2>
        <a:accent1>
          <a:srgbClr val="DE791E"/>
        </a:accent1>
        <a:accent2>
          <a:srgbClr val="38A0DA"/>
        </a:accent2>
        <a:accent3>
          <a:srgbClr val="FFFFFF"/>
        </a:accent3>
        <a:accent4>
          <a:srgbClr val="000000"/>
        </a:accent4>
        <a:accent5>
          <a:srgbClr val="ECBEAB"/>
        </a:accent5>
        <a:accent6>
          <a:srgbClr val="3291C5"/>
        </a:accent6>
        <a:hlink>
          <a:srgbClr val="009999"/>
        </a:hlink>
        <a:folHlink>
          <a:srgbClr val="66A4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229450"/>
        </a:accent1>
        <a:accent2>
          <a:srgbClr val="E3892F"/>
        </a:accent2>
        <a:accent3>
          <a:srgbClr val="FFFFFF"/>
        </a:accent3>
        <a:accent4>
          <a:srgbClr val="000000"/>
        </a:accent4>
        <a:accent5>
          <a:srgbClr val="ABC8B3"/>
        </a:accent5>
        <a:accent6>
          <a:srgbClr val="CE7C2A"/>
        </a:accent6>
        <a:hlink>
          <a:srgbClr val="0099CC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Презентация ИНФОРМАТИ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911</TotalTime>
  <Words>825</Words>
  <Application>Microsoft Office PowerPoint</Application>
  <PresentationFormat>Экран (16:10)</PresentationFormat>
  <Paragraphs>111</Paragraphs>
  <Slides>10</Slides>
  <Notes>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33" baseType="lpstr">
      <vt:lpstr>Arial Unicode MS</vt:lpstr>
      <vt:lpstr>Aldhabi</vt:lpstr>
      <vt:lpstr>Arial</vt:lpstr>
      <vt:lpstr>Arial Black</vt:lpstr>
      <vt:lpstr>Calibri</vt:lpstr>
      <vt:lpstr>Calibri Light</vt:lpstr>
      <vt:lpstr>Comic Sans MS</vt:lpstr>
      <vt:lpstr>Franklin Gothic Book</vt:lpstr>
      <vt:lpstr>Georgia</vt:lpstr>
      <vt:lpstr>HP Simplified</vt:lpstr>
      <vt:lpstr>Miriam Fixed</vt:lpstr>
      <vt:lpstr>Segoe Script</vt:lpstr>
      <vt:lpstr>Sitka Subheading</vt:lpstr>
      <vt:lpstr>Traditional Arabic</vt:lpstr>
      <vt:lpstr>Trebuchet MS</vt:lpstr>
      <vt:lpstr>Wingdings</vt:lpstr>
      <vt:lpstr>Wingdings 3</vt:lpstr>
      <vt:lpstr>Тема Office</vt:lpstr>
      <vt:lpstr>Воздушный поток</vt:lpstr>
      <vt:lpstr>Грань</vt:lpstr>
      <vt:lpstr>1_cdb2004199l</vt:lpstr>
      <vt:lpstr>1_Презентация ИНФОРМАТИКА</vt:lpstr>
      <vt:lpstr>Image</vt:lpstr>
      <vt:lpstr>Опыт программно-методического обеспечения туристско-краеведческой деятельности Ресурсным  центром дополнительного образования Санкт-Петербурга</vt:lpstr>
      <vt:lpstr>ГБУДО ДТДиМ  Колпинского района СПб</vt:lpstr>
      <vt:lpstr>Задачи  РЦ  туристско-краеведческого кластера</vt:lpstr>
      <vt:lpstr>Презентация PowerPoint</vt:lpstr>
      <vt:lpstr>МОДЕЛЬ    туристско-краеведческого образовательного кластера Колпинского района Санкт-Петербурга</vt:lpstr>
      <vt:lpstr>Презентация PowerPoint</vt:lpstr>
      <vt:lpstr>Презентация PowerPoint</vt:lpstr>
      <vt:lpstr> ГЕОГРАФИЯ И ЭКОЛОГИЯ В ШКОЛЕ XXI ВЕКА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User2</dc:creator>
  <cp:lastModifiedBy>олег самсонов</cp:lastModifiedBy>
  <cp:revision>120</cp:revision>
  <dcterms:created xsi:type="dcterms:W3CDTF">2020-02-03T13:20:36Z</dcterms:created>
  <dcterms:modified xsi:type="dcterms:W3CDTF">2020-05-01T08:20:32Z</dcterms:modified>
</cp:coreProperties>
</file>