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4120" r:id="rId2"/>
    <p:sldMasterId id="2147484210" r:id="rId3"/>
    <p:sldMasterId id="2147484234" r:id="rId4"/>
    <p:sldMasterId id="214748428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5" r:id="rId15"/>
    <p:sldId id="276" r:id="rId16"/>
    <p:sldId id="278" r:id="rId17"/>
    <p:sldId id="265" r:id="rId18"/>
    <p:sldId id="266" r:id="rId19"/>
    <p:sldId id="277" r:id="rId20"/>
    <p:sldId id="267" r:id="rId21"/>
    <p:sldId id="268" r:id="rId22"/>
    <p:sldId id="269" r:id="rId23"/>
    <p:sldId id="271" r:id="rId24"/>
    <p:sldId id="273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7" autoAdjust="0"/>
  </p:normalViewPr>
  <p:slideViewPr>
    <p:cSldViewPr snapToGrid="0">
      <p:cViewPr varScale="1">
        <p:scale>
          <a:sx n="77" d="100"/>
          <a:sy n="77" d="100"/>
        </p:scale>
        <p:origin x="126" y="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7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2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4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0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5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2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1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2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66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9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9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36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1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88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58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30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3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38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33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63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8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79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20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95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70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8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02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00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37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58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58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8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3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13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78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48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79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00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47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01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77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01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7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56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6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43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37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33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43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272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84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514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5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26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207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7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0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7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2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D6DE3-BAF1-40DC-98B6-5133BCD422E5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2CD8-F672-43BB-91FF-41A56365F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47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96" r:id="rId14"/>
    <p:sldLayoutId id="2147484297" r:id="rId15"/>
    <p:sldLayoutId id="2147484298" r:id="rId16"/>
    <p:sldLayoutId id="21474842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840" y="1164772"/>
            <a:ext cx="9644742" cy="29173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Курсовая работа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effectLst/>
              </a:rPr>
              <a:t>«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проектирование экологического тура для русскоязычных школьников</a:t>
            </a:r>
            <a:b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национальном парке Нууксио (Финляндия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7721" y="3423122"/>
            <a:ext cx="4569960" cy="292825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Студентки </a:t>
            </a:r>
            <a:r>
              <a:rPr lang="ru-RU" dirty="0"/>
              <a:t>III курса</a:t>
            </a:r>
          </a:p>
          <a:p>
            <a:pPr algn="just"/>
            <a:r>
              <a:rPr lang="ru-RU" dirty="0"/>
              <a:t>очной формы обучения</a:t>
            </a:r>
          </a:p>
          <a:p>
            <a:pPr algn="just"/>
            <a:r>
              <a:rPr lang="ru-RU" dirty="0"/>
              <a:t>Факультета ЕГиТ направления Туризм</a:t>
            </a:r>
          </a:p>
          <a:p>
            <a:pPr algn="just"/>
            <a:r>
              <a:rPr lang="ru-RU" b="1" dirty="0" smtClean="0"/>
              <a:t>Мариняк Марии Владимировны</a:t>
            </a:r>
            <a:endParaRPr lang="ru-RU" b="1" dirty="0"/>
          </a:p>
          <a:p>
            <a:pPr algn="just"/>
            <a:r>
              <a:rPr lang="ru-RU" dirty="0"/>
              <a:t>Научный руководитель доц., к.п.н. </a:t>
            </a:r>
          </a:p>
          <a:p>
            <a:pPr algn="just"/>
            <a:r>
              <a:rPr lang="ru-RU" b="1" dirty="0"/>
              <a:t>Макарский </a:t>
            </a:r>
            <a:r>
              <a:rPr lang="ru-RU" b="1" dirty="0" smtClean="0"/>
              <a:t>Анатолий Моисеевич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394" y="3614057"/>
            <a:ext cx="4525893" cy="254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761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Программа трехдневного тура для школьников в национальном парке </a:t>
            </a:r>
            <a:r>
              <a:rPr lang="ru-RU" b="1" dirty="0" err="1" smtClean="0"/>
              <a:t>нууксио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872342"/>
            <a:ext cx="44071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Ботаническая экскурсия и поездка в естественно-научный музей в Хельсинки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6228" y="1872342"/>
            <a:ext cx="41256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день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природный центр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поход за грибами и ягодами с опытным экскурсоводом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72" y="3799114"/>
            <a:ext cx="3799640" cy="253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066" y="3799114"/>
            <a:ext cx="3796009" cy="253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9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6486" y="597265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день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Прогулка на каноэ по озеру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Питкяярви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пикник в специально оборудованном месте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09" y="2533562"/>
            <a:ext cx="4456385" cy="297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441" y="2533562"/>
            <a:ext cx="4375064" cy="297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8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Трехдневная программа пребывания русскоязычных школьников в </a:t>
            </a:r>
            <a:r>
              <a:rPr lang="ru-RU" b="1" dirty="0" err="1" smtClean="0"/>
              <a:t>нууксио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92668"/>
              </p:ext>
            </p:extLst>
          </p:nvPr>
        </p:nvGraphicFramePr>
        <p:xfrm>
          <a:off x="1988455" y="2743201"/>
          <a:ext cx="8396516" cy="358138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99129"/>
                <a:gridCol w="2099129"/>
                <a:gridCol w="2099129"/>
                <a:gridCol w="2099129"/>
              </a:tblGrid>
              <a:tr h="5638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ДЕНЬ</a:t>
                      </a:r>
                      <a:endParaRPr lang="ru-RU" dirty="0"/>
                    </a:p>
                  </a:txBody>
                  <a:tcPr/>
                </a:tc>
              </a:tr>
              <a:tr h="914098">
                <a:tc>
                  <a:txBody>
                    <a:bodyPr/>
                    <a:lstStyle/>
                    <a:p>
                      <a:r>
                        <a:rPr lang="ru-RU" dirty="0" smtClean="0"/>
                        <a:t>До</a:t>
                      </a:r>
                      <a:r>
                        <a:rPr lang="ru-RU" baseline="0" dirty="0" smtClean="0"/>
                        <a:t> полудня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Завтрак в гостинице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Завтрак в природном</a:t>
                      </a:r>
                      <a:r>
                        <a:rPr lang="ru-RU" baseline="0" dirty="0" smtClean="0"/>
                        <a:t> центре </a:t>
                      </a:r>
                      <a:r>
                        <a:rPr lang="ru-RU" baseline="0" dirty="0" err="1" smtClean="0"/>
                        <a:t>Халтиа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Завтрак в гостинице</a:t>
                      </a:r>
                      <a:endParaRPr lang="ru-RU" dirty="0"/>
                    </a:p>
                  </a:txBody>
                  <a:tcPr/>
                </a:tc>
              </a:tr>
              <a:tr h="914098">
                <a:tc>
                  <a:txBody>
                    <a:bodyPr/>
                    <a:lstStyle/>
                    <a:p>
                      <a:r>
                        <a:rPr lang="ru-RU" dirty="0" smtClean="0"/>
                        <a:t>12.00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Ботаническа</a:t>
                      </a:r>
                      <a:r>
                        <a:rPr lang="ru-RU" baseline="0" dirty="0" smtClean="0"/>
                        <a:t>я экскурсия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Экскурсия</a:t>
                      </a:r>
                      <a:r>
                        <a:rPr lang="ru-RU" baseline="0" dirty="0" smtClean="0"/>
                        <a:t> в природный центр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Прогулка</a:t>
                      </a:r>
                      <a:r>
                        <a:rPr lang="ru-RU" baseline="0" dirty="0" smtClean="0"/>
                        <a:t> на каноэ в По озеру </a:t>
                      </a:r>
                      <a:r>
                        <a:rPr lang="ru-RU" baseline="0" dirty="0" err="1" smtClean="0"/>
                        <a:t>Питкяярви</a:t>
                      </a:r>
                      <a:endParaRPr lang="ru-RU" dirty="0"/>
                    </a:p>
                  </a:txBody>
                  <a:tcPr/>
                </a:tc>
              </a:tr>
              <a:tr h="914098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</a:t>
                      </a:r>
                      <a:r>
                        <a:rPr lang="ru-RU" baseline="0" dirty="0" smtClean="0"/>
                        <a:t> полудня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Экскурсия в естественно-научный</a:t>
                      </a:r>
                      <a:r>
                        <a:rPr lang="ru-RU" baseline="0" dirty="0" smtClean="0"/>
                        <a:t> музей в Хельсинки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ягод и грибов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Пикник в специально оборудованном месте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25826" y="1444026"/>
            <a:ext cx="8937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дней: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Размешение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гостинице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Сиикаранта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находиться в 200 м. от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парка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гостинице и природном центре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1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262742" y="217715"/>
            <a:ext cx="9969725" cy="1824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Разработка и проектирование экскурсионного маршрута в национальном парке Нууксио и природном  центре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5604" y="18382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Туристско-рекреационный потенциал  и основные направления развития экскурсионной деятельности на территории национального парка Нууксио и природного центра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8027" y="3503084"/>
            <a:ext cx="79248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туризма в национальном парке Нууксио и природной центре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можно описать по следующим аспектам: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Предоставление клиентам возможностей для отдыха и возможностей узнать больше о природе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Создание возможностей для экологического туризма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Создание возможностей для устойчивого развития туризма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Сотрудничество с предпринимателями на международном (национальном) уровне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2784178"/>
            <a:ext cx="15240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957" y="2881977"/>
            <a:ext cx="1624012" cy="100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5770" y="0"/>
            <a:ext cx="8882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экскурсия для школьников, занимающихся экологией и биологией в национальном парке Нууксио и природном центре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258" y="2100943"/>
            <a:ext cx="4833258" cy="38472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экскурсии:</a:t>
            </a:r>
          </a:p>
          <a:p>
            <a:endParaRPr lang="ru-RU" dirty="0" smtClean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1.Сформировать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школьников общее представление о природе в национальном парке Нууксио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Показать красоту и разнообразие растений в лесу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Познакомить детей с различными природными ярусами и рассказать о растениях на болоте.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135" y="2369089"/>
            <a:ext cx="4660608" cy="309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6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251" y="1008677"/>
            <a:ext cx="6882981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514" y="185058"/>
            <a:ext cx="5421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 экскурсии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66" t="1163" r="1754" b="1957"/>
          <a:stretch/>
        </p:blipFill>
        <p:spPr>
          <a:xfrm>
            <a:off x="1872343" y="1252174"/>
            <a:ext cx="51816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65572" y="1252174"/>
            <a:ext cx="3755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будет проходить по маршруту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Kaarniaispolku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(2,7 км), а именно по сокращенному ее варианту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Oikopolku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протяженностью 1,7 км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2400" y="2895600"/>
            <a:ext cx="3409406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Точки маршрута: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Ознакомительная беседа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2.Остановка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заболоченной местности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3.Остановка в хвойном лесу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4.Остановка в сосновом бору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5.Остановка на болоте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Хааверсопако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Проведение игр и сбор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7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4886" y="315687"/>
            <a:ext cx="8186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 природной экскурсии в национальном парке Нууксио состоит из следующих пунктов: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799" y="1560064"/>
            <a:ext cx="9274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1.Встреча с ребятами на начальной точке экскурсии с целью ознакомительной беседы.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550" y="2651350"/>
            <a:ext cx="3942879" cy="295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13515" y="5686328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Начальная точка экскурсии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153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8007" y="636848"/>
            <a:ext cx="50945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Вторая остановка будет находиться на тропинке слева от которой находится заболоченная местность, а справа – разные виды деревьев. Здесь школьники смогут познакомиться с ними и сравнить с фотографиями на заранее выданных им карточках.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12" y="3124200"/>
            <a:ext cx="4573729" cy="187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58007" y="5355772"/>
            <a:ext cx="456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Оборудованная тропа в заболоченной местности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620553"/>
            <a:ext cx="525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Остановка в хвойном лесу, заросшим мхом с целью ознакомления с природными ярусами. Между третьей и четвертой остановкой ребята по ходу прогулки будут отгадывать разные загадки на изученную тему. (здесь следует воспользоваться аудиогидом, чтобы экскурсовод загадывал загадки во время прогулки).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521" y="2692053"/>
            <a:ext cx="4901279" cy="2986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2257" y="5406795"/>
            <a:ext cx="17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Хвойный лес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0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36" y="797671"/>
            <a:ext cx="431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Остановка в сосновом бору.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02068" y="797671"/>
            <a:ext cx="5475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Остановка на болоте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Haaversopakko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046" y="1592867"/>
            <a:ext cx="4321695" cy="295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943996" y="5296877"/>
            <a:ext cx="8120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 Заключительная остановка с проведением познавательных игр и сбора природного материала для них.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899" y="1592867"/>
            <a:ext cx="4350243" cy="2957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6115" y="463586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Сосновый бор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1" y="4644906"/>
            <a:ext cx="290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Болото </a:t>
            </a:r>
            <a:r>
              <a:rPr lang="ru-RU" dirty="0" err="1" smtClean="0"/>
              <a:t>Хааверсопако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3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356" y="-110824"/>
            <a:ext cx="6957558" cy="1090539"/>
          </a:xfrm>
        </p:spPr>
        <p:txBody>
          <a:bodyPr/>
          <a:lstStyle/>
          <a:p>
            <a:pPr algn="ctr"/>
            <a:r>
              <a:rPr lang="ru-RU" dirty="0" smtClean="0"/>
              <a:t>Актуальность исследования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65172" y="5246915"/>
            <a:ext cx="7097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Эколого-туристский потенциал природных заповедников и национальных парков колоссален. Они обладают оптимальными условиями для развития экологического туризма, в частности, природных экскурсий.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771" y="897323"/>
            <a:ext cx="7489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исследования связана с необходимостью изучения теоретических основ проектирования и разработки экологических экскурсий в национальных парках с целью сохранения природы и развития экологического сознания у школьников.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172" y="2216820"/>
            <a:ext cx="2949235" cy="294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0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2" y="576943"/>
            <a:ext cx="100692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азработка природной экскурсии для школьников, занимающихся экологией и биологией – важный шаг как для развития национального парка Нууксио, так и для развития у детей представления о природе и понимания того, что ее нужно оберегать.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49" y="3149372"/>
            <a:ext cx="47625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4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371" y="2536371"/>
            <a:ext cx="10189029" cy="156754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379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2" y="19586"/>
            <a:ext cx="9905998" cy="1478570"/>
          </a:xfrm>
        </p:spPr>
        <p:txBody>
          <a:bodyPr/>
          <a:lstStyle/>
          <a:p>
            <a:r>
              <a:rPr lang="ru-RU" dirty="0" smtClean="0"/>
              <a:t>Цель исследования-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1228" y="1034143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зучить теоретические основы проектирования экологических туров на территории ООПТ и разработать экскурсионную программу по Национальному парку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Нуксио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природному центру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(Финляндия)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2098" y="3285324"/>
            <a:ext cx="522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ИССЛЕДОВАНИЯ: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0890" y="3931655"/>
            <a:ext cx="5823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Изучить теоретические основы проектирования экологических туров на ООПТ;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Изучить развитие туризма в Национальных парках Финляндии;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Разработать экскурсионную программу для русскоязычных туристов по национальному парку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Нуксио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природному центру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9" y="505981"/>
            <a:ext cx="2351315" cy="236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0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385" y="215747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Глава </a:t>
            </a:r>
            <a:r>
              <a:rPr lang="en-US" dirty="0">
                <a:effectLst/>
              </a:rPr>
              <a:t>I</a:t>
            </a:r>
            <a:r>
              <a:rPr lang="ru-RU" dirty="0" smtClean="0"/>
              <a:t>. Теоретические </a:t>
            </a:r>
            <a:r>
              <a:rPr lang="ru-RU" dirty="0"/>
              <a:t>основы проектирования экологических туров на особо охраняемых природных территориях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0013" y="2608927"/>
            <a:ext cx="6990215" cy="40164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сегодняшний в мире  существуют сотни национальных парков, но лишь немногие из них активно развивают экологический туризм. </a:t>
            </a:r>
          </a:p>
          <a:p>
            <a:endParaRPr lang="ru-RU" sz="1700" dirty="0" smtClean="0"/>
          </a:p>
          <a:p>
            <a:r>
              <a:rPr lang="ru-RU" sz="1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Экотуризм:</a:t>
            </a:r>
          </a:p>
          <a:p>
            <a:endPara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является одним из направлений решения проблемы охраны природы и рационального использования природных ресурсов, </a:t>
            </a:r>
          </a:p>
          <a:p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способствует повышению культуры взаимоотношения с природой,</a:t>
            </a:r>
          </a:p>
          <a:p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вырабатывает экологические нормы поведения населения в природной среде, </a:t>
            </a:r>
          </a:p>
          <a:p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содействует социально-экономическому развитию отдельных регионов и государства в целом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372" y="3379694"/>
            <a:ext cx="2428784" cy="242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36868" y="2009697"/>
            <a:ext cx="655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экологического туризма в развитии ООПТ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6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5" y="206828"/>
            <a:ext cx="10024154" cy="185760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экотуризма в национальных парках должно основывается на нескольких ключевых принципах: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19992" y="2864506"/>
            <a:ext cx="6096000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 заповедного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Избирательность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Опора на региональные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Специализация и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кооперация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Деньги - не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6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7915" y="177578"/>
            <a:ext cx="8447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состояние и развитие туризма в национальных парках Финляндии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1790" y="2699657"/>
            <a:ext cx="5727839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Финляндии 39 национальных парков и один в проекте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8"/>
          <a:stretch/>
        </p:blipFill>
        <p:spPr>
          <a:xfrm>
            <a:off x="1948544" y="1269844"/>
            <a:ext cx="3001405" cy="517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4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3630" y="140064"/>
            <a:ext cx="8218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об охране природы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Финляндии определяет, что «в национальных парках должен поддерживаться общий интерес к природе для повышения экологического сознания населения».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0" y="2063314"/>
            <a:ext cx="3562350" cy="3493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 этой страны с каждым годом делает все возможное, чтобы улучшать туризм в целом. Финляндия прекрасная страна с доброжелательными жителями и огромным опытом построения «зеленого туризма». В стране все устроено так, что туристы могут наслаждаться природой, не нарушая ее хрупкий экологический баланс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918291"/>
            <a:ext cx="5791199" cy="370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66257" y="5755108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Архипелаг ЭКЕНЕС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0813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4256" y="311221"/>
            <a:ext cx="9318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туристско-рекреационного потенциала национального парка  Нууксио и природного центра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(Финляндия) в целях развития экотуризма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9842" y="1506808"/>
            <a:ext cx="3570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Нууксио – один из самых богатых природными ресурсами национальный парк.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Основан в 1994 году.</a:t>
            </a:r>
            <a:br>
              <a:rPr lang="ru-RU" b="1" dirty="0" smtClean="0"/>
            </a:br>
            <a:r>
              <a:rPr lang="ru-RU" b="1" dirty="0" smtClean="0"/>
              <a:t>Площадь - </a:t>
            </a:r>
            <a:r>
              <a:rPr lang="ru-RU" b="1" dirty="0"/>
              <a:t>45 кв. км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71" y="1289480"/>
            <a:ext cx="1357508" cy="1094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FinlandR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175" y="1133141"/>
            <a:ext cx="3023053" cy="54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4995" y="3748835"/>
            <a:ext cx="4520746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в национальном парке Нууксио: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Посещение природного центра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Места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кострищ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мпинг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Домики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ночевки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Гид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(только летом)</a:t>
            </a:r>
          </a:p>
        </p:txBody>
      </p:sp>
    </p:spTree>
    <p:extLst>
      <p:ext uri="{BB962C8B-B14F-4D97-AF65-F5344CB8AC3E}">
        <p14:creationId xmlns:p14="http://schemas.microsoft.com/office/powerpoint/2010/main" val="18319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8943" y="717283"/>
            <a:ext cx="7892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национального парка Нууксио и природного центра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Халтия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обладает достаточно богатым туристско-экскурсионным потенциалом для развития на своей территории экологических троп, экскурсий и маршрутов.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6686" y="5442858"/>
            <a:ext cx="6770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заповедника необычайно красива: дикие скалы, пышные рощи, топкие болота и валуны, покрытые лишайниками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230" y="2275116"/>
            <a:ext cx="3918856" cy="261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973" y="2135581"/>
            <a:ext cx="3932770" cy="30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8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 (Грань)]]</Template>
  <TotalTime>386</TotalTime>
  <Words>883</Words>
  <Application>Microsoft Office PowerPoint</Application>
  <PresentationFormat>Широкоэкранный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Tw Cen MT</vt:lpstr>
      <vt:lpstr>Wingdings 2</vt:lpstr>
      <vt:lpstr>HDOfficeLightV0</vt:lpstr>
      <vt:lpstr>1_HDOfficeLightV0</vt:lpstr>
      <vt:lpstr>2_HDOfficeLightV0</vt:lpstr>
      <vt:lpstr>3_HDOfficeLightV0</vt:lpstr>
      <vt:lpstr>Контур</vt:lpstr>
      <vt:lpstr>  Курсовая работа  на тему:  «Разработка и проектирование экологического тура для русскоязычных школьников  в национальном парке Нууксио (Финляндия)»  </vt:lpstr>
      <vt:lpstr>Актуальность исследования</vt:lpstr>
      <vt:lpstr>Цель исследования-</vt:lpstr>
      <vt:lpstr>Глава I. Теоретические основы проектирования экологических туров на особо охраняемых природных территориях</vt:lpstr>
      <vt:lpstr>Развитие экотуризма в национальных парках должно основывается на нескольких ключевых принципах: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трехдневного тура для школьников в национальном парке нууксио</vt:lpstr>
      <vt:lpstr>Презентация PowerPoint</vt:lpstr>
      <vt:lpstr>Трехдневная программа пребывания русскоязычных школьников в нууксио</vt:lpstr>
      <vt:lpstr>Глава II. Разработка и проектирование экскурсионного маршрута в национальном парке Нууксио и природном  центре Халтиа.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Mulyar</dc:creator>
  <cp:lastModifiedBy>олег самсонов</cp:lastModifiedBy>
  <cp:revision>30</cp:revision>
  <dcterms:created xsi:type="dcterms:W3CDTF">2015-05-11T14:24:24Z</dcterms:created>
  <dcterms:modified xsi:type="dcterms:W3CDTF">2020-05-25T13:49:36Z</dcterms:modified>
</cp:coreProperties>
</file>