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32" r:id="rId2"/>
    <p:sldId id="345" r:id="rId3"/>
    <p:sldId id="333" r:id="rId4"/>
    <p:sldId id="385" r:id="rId5"/>
    <p:sldId id="363" r:id="rId6"/>
    <p:sldId id="372" r:id="rId7"/>
    <p:sldId id="364" r:id="rId8"/>
    <p:sldId id="373" r:id="rId9"/>
    <p:sldId id="365" r:id="rId10"/>
    <p:sldId id="376" r:id="rId11"/>
    <p:sldId id="366" r:id="rId12"/>
    <p:sldId id="336" r:id="rId13"/>
    <p:sldId id="314" r:id="rId14"/>
    <p:sldId id="367" r:id="rId15"/>
    <p:sldId id="375" r:id="rId16"/>
    <p:sldId id="374" r:id="rId17"/>
    <p:sldId id="342" r:id="rId18"/>
    <p:sldId id="368" r:id="rId19"/>
    <p:sldId id="378" r:id="rId20"/>
    <p:sldId id="379" r:id="rId21"/>
    <p:sldId id="381" r:id="rId22"/>
    <p:sldId id="383" r:id="rId23"/>
    <p:sldId id="386" r:id="rId24"/>
    <p:sldId id="387" r:id="rId25"/>
    <p:sldId id="369" r:id="rId26"/>
    <p:sldId id="371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89">
          <p15:clr>
            <a:srgbClr val="A4A3A4"/>
          </p15:clr>
        </p15:guide>
        <p15:guide id="2" orient="horz" pos="483">
          <p15:clr>
            <a:srgbClr val="A4A3A4"/>
          </p15:clr>
        </p15:guide>
        <p15:guide id="3" pos="7300">
          <p15:clr>
            <a:srgbClr val="A4A3A4"/>
          </p15:clr>
        </p15:guide>
        <p15:guide id="4" pos="3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DBD8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15" autoAdjust="0"/>
    <p:restoredTop sz="94683" autoAdjust="0"/>
  </p:normalViewPr>
  <p:slideViewPr>
    <p:cSldViewPr snapToGrid="0" snapToObjects="1">
      <p:cViewPr varScale="1">
        <p:scale>
          <a:sx n="61" d="100"/>
          <a:sy n="61" d="100"/>
        </p:scale>
        <p:origin x="72" y="996"/>
      </p:cViewPr>
      <p:guideLst>
        <p:guide orient="horz" pos="3989"/>
        <p:guide orient="horz" pos="483"/>
        <p:guide pos="7300"/>
        <p:guide pos="361"/>
      </p:guideLst>
    </p:cSldViewPr>
  </p:slideViewPr>
  <p:outlineViewPr>
    <p:cViewPr>
      <p:scale>
        <a:sx n="33" d="100"/>
        <a:sy n="33" d="100"/>
      </p:scale>
      <p:origin x="0" y="5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C47D74-FAC6-427E-AA40-2B60C29B2F18}" type="datetimeFigureOut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9865B71-E784-4DAC-8F05-5AD52ED774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392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97FB53-A682-4E65-BD03-6B72334A1F55}" type="datetimeFigureOut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B649ECF-EE52-411A-BFC7-B868B1722A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64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2000" y="1699200"/>
            <a:ext cx="7488000" cy="1440000"/>
          </a:xfrm>
        </p:spPr>
        <p:txBody>
          <a:bodyPr rIns="0">
            <a:noAutofit/>
          </a:bodyPr>
          <a:lstStyle>
            <a:lvl1pPr>
              <a:defRPr sz="2800" cap="none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01067" y="3717032"/>
            <a:ext cx="5856000" cy="5760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71738" y="4745038"/>
            <a:ext cx="2538412" cy="328612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B8947-F51C-4637-B6F7-A5F31A3BD853}" type="datetimeFigureOut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471738" y="5051425"/>
            <a:ext cx="5903912" cy="306388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441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C19ABE-45F0-46D9-B932-EC22BA9C49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611314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4CC006-EBA7-423B-B9AC-919D5F3651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114428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E0BB06-B073-4A8C-9D84-E2A67E9799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5381359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0A39A-15F8-4C34-B010-DD3BA80F3F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383502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1200" y="1980000"/>
            <a:ext cx="5384800" cy="3816000"/>
          </a:xfrm>
        </p:spPr>
        <p:txBody>
          <a:bodyPr>
            <a:normAutofit/>
          </a:bodyPr>
          <a:lstStyle>
            <a:lvl1pPr marL="270000"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980000"/>
            <a:ext cx="5384800" cy="38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83240-51E0-4514-B3E3-567FABC787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256617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8155" y="1916832"/>
            <a:ext cx="5386917" cy="504000"/>
          </a:xfrm>
        </p:spPr>
        <p:txBody>
          <a:bodyPr t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08155" y="2547016"/>
            <a:ext cx="5386917" cy="316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91922" y="1916832"/>
            <a:ext cx="5389033" cy="504000"/>
          </a:xfrm>
        </p:spPr>
        <p:txBody>
          <a:bodyPr t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1922" y="2547016"/>
            <a:ext cx="5389033" cy="316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5D6B41-4039-490C-A2C0-529147CD94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071338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7C2ADC-4463-48EF-99FE-0C18287C34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773288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67F5-BB01-4A11-B907-0207A2D4F5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223232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4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284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5E68A9-B567-4CDC-A2F7-4D45BB72AC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047065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1BD0EF-E4CD-4B09-BAF5-CD9C3ABD0C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76076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ivu_v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tsikon paikkamerkki 1"/>
          <p:cNvSpPr>
            <a:spLocks noGrp="1"/>
          </p:cNvSpPr>
          <p:nvPr>
            <p:ph type="title"/>
          </p:nvPr>
        </p:nvSpPr>
        <p:spPr bwMode="auto">
          <a:xfrm>
            <a:off x="692150" y="6080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ru-RU" smtClean="0"/>
              <a:t>Muokkaa perustyyl. napsautt.</a:t>
            </a:r>
          </a:p>
        </p:txBody>
      </p:sp>
      <p:sp>
        <p:nvSpPr>
          <p:cNvPr id="102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92150" y="1979613"/>
            <a:ext cx="103632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ru-RU" smtClean="0"/>
              <a:t>Muokkaa tekstin perustyylejä napsauttamalla</a:t>
            </a:r>
          </a:p>
          <a:p>
            <a:pPr lvl="1"/>
            <a:r>
              <a:rPr lang="fi-FI" altLang="ru-RU" smtClean="0"/>
              <a:t>toinen taso</a:t>
            </a:r>
          </a:p>
          <a:p>
            <a:pPr lvl="2"/>
            <a:r>
              <a:rPr lang="fi-FI" altLang="ru-RU" smtClean="0"/>
              <a:t>kolmas taso</a:t>
            </a:r>
          </a:p>
          <a:p>
            <a:pPr lvl="3"/>
            <a:r>
              <a:rPr lang="fi-FI" altLang="ru-RU" smtClean="0"/>
              <a:t>neljäs taso</a:t>
            </a:r>
          </a:p>
          <a:p>
            <a:pPr lvl="4"/>
            <a:r>
              <a:rPr lang="fi-FI" altLang="ru-RU" smtClean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74413" y="5918200"/>
            <a:ext cx="809625" cy="482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71FFE661-0373-443D-8EFA-2ED97B40714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ct val="20000"/>
        </a:spcBef>
        <a:buFont typeface="Century Gothic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spcBef>
          <a:spcPct val="20000"/>
        </a:spcBef>
        <a:buFont typeface="Century Gothic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ctrTitle"/>
          </p:nvPr>
        </p:nvSpPr>
        <p:spPr>
          <a:xfrm>
            <a:off x="473075" y="368300"/>
            <a:ext cx="8777288" cy="1439863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КУРСОВАЯ РАБОТА</a:t>
            </a:r>
            <a:br>
              <a:rPr lang="ru-RU" altLang="ru-RU" sz="2400" smtClean="0"/>
            </a:br>
            <a:r>
              <a:rPr lang="ru-RU" altLang="ru-RU" sz="2400" smtClean="0"/>
              <a:t>по дисциплине «Менеджмент в туристской индустрии»</a:t>
            </a:r>
          </a:p>
        </p:txBody>
      </p:sp>
      <p:sp>
        <p:nvSpPr>
          <p:cNvPr id="5123" name="Alaotsikko 2"/>
          <p:cNvSpPr>
            <a:spLocks noGrp="1"/>
          </p:cNvSpPr>
          <p:nvPr>
            <p:ph type="subTitle" idx="1"/>
          </p:nvPr>
        </p:nvSpPr>
        <p:spPr>
          <a:xfrm>
            <a:off x="473075" y="3740150"/>
            <a:ext cx="5233988" cy="2138363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Студента III курса</a:t>
            </a:r>
          </a:p>
          <a:p>
            <a:pPr eaLnBrk="1" hangingPunct="1"/>
            <a:r>
              <a:rPr lang="ru-RU" altLang="ru-RU" smtClean="0"/>
              <a:t>очной формы обучения</a:t>
            </a:r>
          </a:p>
          <a:p>
            <a:pPr eaLnBrk="1" hangingPunct="1"/>
            <a:r>
              <a:rPr lang="ru-RU" altLang="ru-RU" smtClean="0"/>
              <a:t>Факультета ЕГиТ направления Туризм</a:t>
            </a:r>
          </a:p>
          <a:p>
            <a:pPr eaLnBrk="1" hangingPunct="1"/>
            <a:r>
              <a:rPr lang="ru-RU" altLang="ru-RU" sz="1500" smtClean="0"/>
              <a:t>Привалова Дмитрия Павловича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Научный руководитель доц., к.п.н. </a:t>
            </a:r>
          </a:p>
          <a:p>
            <a:pPr eaLnBrk="1" hangingPunct="1"/>
            <a:r>
              <a:rPr lang="ru-RU" altLang="ru-RU" sz="1500" smtClean="0"/>
              <a:t>Макарский Анатолий Моисеевич</a:t>
            </a:r>
          </a:p>
          <a:p>
            <a:pPr eaLnBrk="1" hangingPunct="1"/>
            <a:r>
              <a:rPr lang="ru-RU" altLang="ru-RU" smtClean="0"/>
              <a:t>При содействии Главного лесного управления Финляндии</a:t>
            </a:r>
            <a:endParaRPr lang="fi-FI" altLang="ru-RU" smtClean="0"/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473075" y="1803400"/>
            <a:ext cx="7573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</a:rPr>
              <a:t>ПРОЕКТИРОВАНИЕ И РАЗРАБОТКА КОМПЛЕКСНЫХ ЭКОЛОГИЧЕСКИХ ТУРОВ ПО ФИНЛЯНДИИ </a:t>
            </a:r>
          </a:p>
          <a:p>
            <a:r>
              <a:rPr lang="ru-RU" altLang="ru-RU" sz="2400">
                <a:solidFill>
                  <a:schemeClr val="bg1"/>
                </a:solidFill>
              </a:rPr>
              <a:t>(НА ПРИМЕРЕ НАЦИОНАЛЬНОГО ПАРКА КОЛИ)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76238" y="1387475"/>
            <a:ext cx="10363200" cy="4400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Наиболее важным звеном в развитии экотуризма являются ООПТ, имеющие по сравнению с другими территориями следующие преимущества: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altLang="ru-RU" smtClean="0"/>
              <a:t>• располагаются в наиболее живописных, привлекательных местах;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altLang="ru-RU" smtClean="0"/>
              <a:t>• обладают сложившейся системой обслуживания туристских групп;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altLang="ru-RU" smtClean="0"/>
              <a:t>• располагают определенной инфраструктурой и подготовленным персоналом;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altLang="ru-RU" smtClean="0"/>
              <a:t>• формируют отношение местного населения к конкретному природному резервату и существующим на его территории экологическим ограничениям на хозяйственную деятельность.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376238" y="314325"/>
            <a:ext cx="106791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/>
              <a:t>ООПТ как ресурс для экологического туризма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0700" y="419100"/>
            <a:ext cx="3538538" cy="6278563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58775" y="246063"/>
            <a:ext cx="11498263" cy="1011237"/>
          </a:xfrm>
        </p:spPr>
        <p:txBody>
          <a:bodyPr/>
          <a:lstStyle/>
          <a:p>
            <a:r>
              <a:rPr lang="ru-RU" altLang="ru-RU" smtClean="0"/>
              <a:t>Разработка и проектирование турпродукта «Национальные парки Финляндии» (на примере национального парка Коли)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58775" y="1257300"/>
            <a:ext cx="782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>
                <a:cs typeface="Times New Roman" pitchFamily="18" charset="0"/>
              </a:rPr>
              <a:t>Общая характеристика и туристско-рекреационный потенциал национальных парков Финляндии</a:t>
            </a:r>
            <a:endParaRPr lang="ru-RU" altLang="ru-RU" sz="2400"/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58775" y="2228850"/>
            <a:ext cx="7459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>
                <a:cs typeface="Times New Roman" pitchFamily="18" charset="0"/>
              </a:rPr>
              <a:t>Metsähallitus управляет 12 миллионами гектаров государственных лесов, и внутренних вод. Это примерно треть всей территории Финляндии.</a:t>
            </a:r>
            <a:endParaRPr lang="ru-RU" altLang="ru-RU" sz="2000"/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358775" y="3557588"/>
            <a:ext cx="7459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>
                <a:cs typeface="Times New Roman" pitchFamily="18" charset="0"/>
              </a:rPr>
              <a:t>Основная цель – сохранить многообразие финской природы и защитить природные особенности</a:t>
            </a:r>
            <a:endParaRPr lang="ru-RU" altLang="ru-RU" sz="2000"/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358775" y="5160963"/>
            <a:ext cx="620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>
                <a:cs typeface="Times New Roman" pitchFamily="18" charset="0"/>
              </a:rPr>
              <a:t>Здесь поощряется устойчивый природный туризм</a:t>
            </a:r>
            <a:endParaRPr lang="ru-RU" altLang="ru-RU" sz="20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196850" y="1366838"/>
            <a:ext cx="5030788" cy="4149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fi-FI" sz="2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В визит-центрах Метсяхаллитуса вы всегда сможете</a:t>
            </a:r>
            <a:endParaRPr lang="fi-FI" sz="2400" dirty="0"/>
          </a:p>
          <a:p>
            <a:pPr eaLnBrk="1" hangingPunct="1">
              <a:lnSpc>
                <a:spcPct val="80000"/>
              </a:lnSpc>
              <a:defRPr/>
            </a:pPr>
            <a:endParaRPr lang="fi-FI" sz="2400" dirty="0"/>
          </a:p>
          <a:p>
            <a:pPr marL="358775" indent="-35877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Получить </a:t>
            </a:r>
            <a:r>
              <a:rPr lang="ru-RU" sz="2400" dirty="0"/>
              <a:t>тур.советы и карты</a:t>
            </a:r>
            <a:endParaRPr lang="fi-FI" sz="2400" dirty="0"/>
          </a:p>
          <a:p>
            <a:pPr marL="358775" indent="-35877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Узнать </a:t>
            </a:r>
            <a:r>
              <a:rPr lang="ru-RU" sz="2400" dirty="0"/>
              <a:t>об услугах компаний-партнеров</a:t>
            </a:r>
            <a:endParaRPr lang="fi-FI" sz="2400" dirty="0"/>
          </a:p>
          <a:p>
            <a:pPr marL="358775" indent="-358775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Увидеть интересные для всей семьи </a:t>
            </a:r>
            <a:r>
              <a:rPr lang="ru-RU" sz="2400" dirty="0" smtClean="0"/>
              <a:t>выставки</a:t>
            </a:r>
            <a:endParaRPr lang="fi-FI" sz="2400" dirty="0"/>
          </a:p>
        </p:txBody>
      </p:sp>
      <p:pic>
        <p:nvPicPr>
          <p:cNvPr id="16387" name="Sisällön paikkamerkki 6" descr="Kalliomaalaukset_DSC_5100_edit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9650" y="1074738"/>
            <a:ext cx="5111750" cy="3832225"/>
          </a:xfrm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196850" y="300038"/>
            <a:ext cx="5843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800"/>
              <a:t>Визит-центры по всей Финляндии</a:t>
            </a:r>
            <a:endParaRPr lang="fi-FI" altLang="ru-RU" sz="2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646863" y="5100638"/>
            <a:ext cx="3997325" cy="338137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1600" b="1">
                <a:solidFill>
                  <a:srgbClr val="252525"/>
                </a:solidFill>
              </a:rPr>
              <a:t>Центр природы Финляндии Haltia</a:t>
            </a:r>
            <a:r>
              <a:rPr lang="en-US" altLang="ru-RU" sz="1600"/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:\luonnonsuojelu\VIESTINTÄ\Venäjänkielinen materiaali\DreamDo venäläisille kuvia VAIN MH väen ottamia\Oulanka\Koskenlaskua_Oulanka_MH_Minna Kora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5413" y="114300"/>
            <a:ext cx="4202112" cy="3151188"/>
          </a:xfrm>
        </p:spPr>
      </p:pic>
      <p:pic>
        <p:nvPicPr>
          <p:cNvPr id="17411" name="Picture 6" descr="oulan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388" y="2039938"/>
            <a:ext cx="1408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kstin paikkamerkki 12"/>
          <p:cNvSpPr>
            <a:spLocks noGrp="1"/>
          </p:cNvSpPr>
          <p:nvPr>
            <p:ph type="body" sz="half" idx="2"/>
          </p:nvPr>
        </p:nvSpPr>
        <p:spPr>
          <a:xfrm>
            <a:off x="274638" y="1625600"/>
            <a:ext cx="6200775" cy="4500563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fi-FI" sz="300" dirty="0"/>
          </a:p>
          <a:p>
            <a:pPr eaLnBrk="1" hangingPunct="1">
              <a:defRPr/>
            </a:pPr>
            <a:r>
              <a:rPr lang="ru-RU" sz="2000" dirty="0" smtClean="0"/>
              <a:t>По </a:t>
            </a:r>
            <a:r>
              <a:rPr lang="ru-RU" sz="2000" dirty="0"/>
              <a:t>оборудованным тропам легко передвигаться, а 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ru-RU" sz="2000" dirty="0"/>
              <a:t>с помощью карт легко спланировать поход 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ru-RU" sz="2000" dirty="0"/>
              <a:t>по парку. </a:t>
            </a:r>
            <a:endParaRPr lang="fi-FI" sz="2000" dirty="0"/>
          </a:p>
          <a:p>
            <a:pPr eaLnBrk="1" hangingPunct="1">
              <a:defRPr/>
            </a:pPr>
            <a:endParaRPr lang="fi-FI" sz="2000" dirty="0"/>
          </a:p>
          <a:p>
            <a:pPr marL="179388" indent="-179388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/>
              <a:t>В парках можно рыбачить и собирать ягоды! </a:t>
            </a: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/>
              <a:t>Интересные истории, лесные избушки, места для разведения костра и дрова бесплатны для всех. </a:t>
            </a:r>
            <a:endParaRPr lang="fi-FI" altLang="ru-RU" sz="2000" dirty="0"/>
          </a:p>
          <a:p>
            <a:pPr eaLnBrk="1" hangingPunct="1">
              <a:lnSpc>
                <a:spcPct val="80000"/>
              </a:lnSpc>
              <a:defRPr/>
            </a:pPr>
            <a:endParaRPr lang="fi-FI" sz="2000" dirty="0"/>
          </a:p>
          <a:p>
            <a:pPr eaLnBrk="1" hangingPunct="1">
              <a:lnSpc>
                <a:spcPct val="80000"/>
              </a:lnSpc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7413" name="Picture 2" descr="E:\Murmansk esitys\13 RetkeiljatHarrijoenTulipaikka_AriKukkala_edited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413" y="3917950"/>
            <a:ext cx="29400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274638" y="327025"/>
            <a:ext cx="62484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800"/>
              <a:t>Услуги национальных парков бесплатные и для всеобщего пользования</a:t>
            </a:r>
            <a:endParaRPr lang="fi-FI" altLang="ru-RU" sz="280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726238" y="3302000"/>
            <a:ext cx="3702050" cy="30797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52525"/>
                </a:solidFill>
              </a:rPr>
              <a:t>Тропы в национальном парке </a:t>
            </a:r>
            <a:r>
              <a:rPr lang="en-US" altLang="ru-RU" sz="1400" b="1">
                <a:solidFill>
                  <a:srgbClr val="252525"/>
                </a:solidFill>
              </a:rPr>
              <a:t>Oulanka</a:t>
            </a:r>
            <a:endParaRPr lang="en-US" altLang="ru-RU" sz="3600"/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9420225" y="4489450"/>
            <a:ext cx="254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/>
              <a:t>Кострище в национальном парке Урхо Кекконен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9" t="16595" r="291" b="-218"/>
          <a:stretch>
            <a:fillRect/>
          </a:stretch>
        </p:blipFill>
        <p:spPr bwMode="auto">
          <a:xfrm>
            <a:off x="7162800" y="1265238"/>
            <a:ext cx="5029200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3863" y="261938"/>
            <a:ext cx="10363200" cy="911225"/>
          </a:xfrm>
        </p:spPr>
        <p:txBody>
          <a:bodyPr/>
          <a:lstStyle/>
          <a:p>
            <a:r>
              <a:rPr lang="ru-RU" altLang="ru-RU" smtClean="0"/>
              <a:t>Характеристика туристско-рекреационных ресурсов национального парка Коли </a:t>
            </a:r>
          </a:p>
        </p:txBody>
      </p:sp>
      <p:sp>
        <p:nvSpPr>
          <p:cNvPr id="18436" name="Объект 2"/>
          <p:cNvSpPr>
            <a:spLocks noGrp="1"/>
          </p:cNvSpPr>
          <p:nvPr>
            <p:ph idx="1"/>
          </p:nvPr>
        </p:nvSpPr>
        <p:spPr>
          <a:xfrm>
            <a:off x="423863" y="1176338"/>
            <a:ext cx="6570662" cy="46307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Расположен в Восточной Финляндии, Северной Карелии, на западном берегу озера Пиелинен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Основан в 1991, расширен в 1996</a:t>
            </a:r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Площадь парка стала государственной уже в 1907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Цель - предотвратить  вырубку леса и защищать ландшафт, важный для туризма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Во владениях Метсяхаллитус с 2008 года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Сегодня площадь парка составляет около 30 км²</a:t>
            </a:r>
          </a:p>
        </p:txBody>
      </p:sp>
      <p:pic>
        <p:nvPicPr>
          <p:cNvPr id="1843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8575" y="171450"/>
            <a:ext cx="13652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isällön paikkamerkki 2"/>
          <p:cNvSpPr>
            <a:spLocks noGrp="1"/>
          </p:cNvSpPr>
          <p:nvPr>
            <p:ph idx="1"/>
          </p:nvPr>
        </p:nvSpPr>
        <p:spPr>
          <a:xfrm>
            <a:off x="469900" y="1173163"/>
            <a:ext cx="9558338" cy="2733675"/>
          </a:xfrm>
        </p:spPr>
        <p:txBody>
          <a:bodyPr/>
          <a:lstStyle/>
          <a:p>
            <a:r>
              <a:rPr lang="ru-RU" altLang="ru-RU" smtClean="0"/>
              <a:t>Туризм начался после того, как Юхани Ахо написал книгу о Коли</a:t>
            </a:r>
          </a:p>
          <a:p>
            <a:r>
              <a:rPr lang="ru-RU" altLang="ru-RU" smtClean="0"/>
              <a:t>Виды Коли вдохновляли художников на протяжении 150 лет и до сих пор является источником вдохновения</a:t>
            </a:r>
          </a:p>
          <a:p>
            <a:r>
              <a:rPr lang="ru-RU" altLang="ru-RU" smtClean="0"/>
              <a:t>Ээро Ярнефельт известен красочными картинами Коли. Также Пекка Халонен, Венни Солдан-Бруфельдт, и Ян Сибелиус побывал Коли.</a:t>
            </a:r>
          </a:p>
          <a:p>
            <a:r>
              <a:rPr lang="ru-RU" altLang="ru-RU" smtClean="0"/>
              <a:t>Резиденция </a:t>
            </a:r>
            <a:r>
              <a:rPr lang="en-US" altLang="ru-RU" smtClean="0"/>
              <a:t>Kolin</a:t>
            </a:r>
            <a:r>
              <a:rPr lang="ru-RU" altLang="ru-RU" smtClean="0"/>
              <a:t> Ryynänen расположен в деревне Коли рядом с национальным парком.</a:t>
            </a:r>
            <a:endParaRPr lang="en-US" altLang="ru-RU" smtClean="0"/>
          </a:p>
        </p:txBody>
      </p:sp>
      <p:pic>
        <p:nvPicPr>
          <p:cNvPr id="6" name="Kuva 5" descr="iso järnefel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5" t="11860" r="12634" b="4820"/>
          <a:stretch/>
        </p:blipFill>
        <p:spPr>
          <a:xfrm>
            <a:off x="469900" y="3608388"/>
            <a:ext cx="3519488" cy="27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423863" y="261938"/>
            <a:ext cx="10363200" cy="911225"/>
          </a:xfrm>
        </p:spPr>
        <p:txBody>
          <a:bodyPr/>
          <a:lstStyle/>
          <a:p>
            <a:r>
              <a:rPr lang="ru-RU" altLang="ru-RU" smtClean="0"/>
              <a:t>Характеристика туристско-рекреационных ресурсов национального парка Коли </a:t>
            </a:r>
          </a:p>
        </p:txBody>
      </p:sp>
      <p:pic>
        <p:nvPicPr>
          <p:cNvPr id="19461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3311525"/>
            <a:ext cx="46497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>
            <a:off x="6642100" y="6488113"/>
            <a:ext cx="479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Сотрудники резиденции </a:t>
            </a:r>
            <a:r>
              <a:rPr lang="en-US" altLang="ru-RU" b="1"/>
              <a:t>Kolin</a:t>
            </a:r>
            <a:r>
              <a:rPr lang="ru-RU" altLang="ru-RU" b="1"/>
              <a:t> Ryynänen </a:t>
            </a:r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646113" y="6088063"/>
            <a:ext cx="3167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252525"/>
                </a:solidFill>
              </a:rPr>
              <a:t>Работы Ээро Ярнефельта</a:t>
            </a:r>
            <a:endParaRPr lang="en-US" altLang="ru-RU" sz="44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25463" y="376238"/>
            <a:ext cx="3549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/>
              <a:t>Визит-центр Укко</a:t>
            </a:r>
            <a:endParaRPr lang="fi-FI" altLang="ru-RU" sz="2800"/>
          </a:p>
        </p:txBody>
      </p:sp>
      <p:pic>
        <p:nvPicPr>
          <p:cNvPr id="57349" name="Picture 5" descr="Ukko2000tiff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13" y="214313"/>
            <a:ext cx="3987800" cy="299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pysyvänäy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13" y="3730625"/>
            <a:ext cx="3987800" cy="263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41300" y="1268413"/>
            <a:ext cx="57134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Основан  в июне </a:t>
            </a:r>
            <a:r>
              <a:rPr lang="fi-FI" altLang="ru-RU" sz="2000"/>
              <a:t>2000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Открыт круглый год</a:t>
            </a:r>
            <a:endParaRPr lang="fi-FI" altLang="ru-RU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Около</a:t>
            </a:r>
            <a:r>
              <a:rPr lang="fi-FI" altLang="ru-RU" sz="2000"/>
              <a:t> 50 000 </a:t>
            </a:r>
            <a:r>
              <a:rPr lang="ru-RU" altLang="ru-RU" sz="2000"/>
              <a:t>посетителей в год</a:t>
            </a:r>
            <a:endParaRPr lang="fi-FI" altLang="ru-RU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Информация о пешем туризме в национальном парке Коли</a:t>
            </a:r>
            <a:endParaRPr lang="en-US" altLang="ru-RU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Выставки</a:t>
            </a:r>
            <a:endParaRPr lang="en-US" altLang="ru-RU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Центр предоставляет информацию о других природных дестинациях, включая</a:t>
            </a:r>
            <a:r>
              <a:rPr lang="en-US" altLang="ru-RU" sz="2000"/>
              <a:t> Ruunaa Hiking Area, </a:t>
            </a:r>
            <a:r>
              <a:rPr lang="ru-RU" altLang="ru-RU" sz="2000"/>
              <a:t>природные заповедники </a:t>
            </a:r>
            <a:r>
              <a:rPr lang="en-US" altLang="ru-RU" sz="2000"/>
              <a:t>Telkkamäki </a:t>
            </a:r>
            <a:r>
              <a:rPr lang="ru-RU" altLang="ru-RU" sz="2000"/>
              <a:t>и</a:t>
            </a:r>
            <a:r>
              <a:rPr lang="en-US" altLang="ru-RU" sz="2000"/>
              <a:t> Patvinsuo, Tilkkajärvi </a:t>
            </a:r>
            <a:r>
              <a:rPr lang="ru-RU" altLang="ru-RU" sz="2000"/>
              <a:t>и</a:t>
            </a:r>
            <a:r>
              <a:rPr lang="en-US" altLang="ru-RU" sz="2000"/>
              <a:t> Petkeljärvi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75463" y="3375025"/>
            <a:ext cx="30670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latin typeface="+mn-lt"/>
              </a:rPr>
              <a:t>Визит-центр </a:t>
            </a:r>
            <a:r>
              <a:rPr lang="ru-RU" altLang="ru-RU" sz="1600" b="1" dirty="0" err="1" smtClean="0">
                <a:latin typeface="+mn-lt"/>
              </a:rPr>
              <a:t>Укко</a:t>
            </a:r>
            <a:endParaRPr lang="fi-FI" altLang="ru-RU" sz="1600" b="1" dirty="0" smtClean="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5" descr="Nuoria ratsastaj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38" y="322263"/>
            <a:ext cx="50323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isällön paikkamerkki 8"/>
          <p:cNvSpPr txBox="1">
            <a:spLocks/>
          </p:cNvSpPr>
          <p:nvPr/>
        </p:nvSpPr>
        <p:spPr bwMode="auto">
          <a:xfrm>
            <a:off x="334963" y="1965325"/>
            <a:ext cx="55165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i-FI" sz="300" dirty="0">
              <a:latin typeface="+mn-lt"/>
              <a:cs typeface="+mn-cs"/>
            </a:endParaRPr>
          </a:p>
          <a:p>
            <a:pPr marL="358775" indent="-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Ознакомительные поездки</a:t>
            </a:r>
            <a:endParaRPr lang="fi-FI" sz="2400" dirty="0"/>
          </a:p>
          <a:p>
            <a:pPr marL="358775" indent="-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Пресс-туры</a:t>
            </a:r>
            <a:endParaRPr lang="fi-FI" sz="2400" dirty="0"/>
          </a:p>
          <a:p>
            <a:pPr marL="358775" indent="-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Маркетинговые мероприятия</a:t>
            </a:r>
            <a:endParaRPr lang="fi-FI" sz="2400" dirty="0"/>
          </a:p>
          <a:p>
            <a:pPr marL="358775" indent="-358775" eaLnBrk="1" hangingPunct="1">
              <a:lnSpc>
                <a:spcPct val="80000"/>
              </a:lnSpc>
              <a:defRPr/>
            </a:pPr>
            <a:endParaRPr lang="fi-FI" altLang="ru-RU" sz="2000" dirty="0"/>
          </a:p>
          <a:p>
            <a:pPr marL="358775" indent="-35877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i-FI" sz="1900" dirty="0"/>
          </a:p>
          <a:p>
            <a:pPr marL="358775" indent="-35877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949494"/>
                </a:solidFill>
                <a:latin typeface="+mn-lt"/>
                <a:cs typeface="+mn-cs"/>
              </a:rPr>
              <a:t/>
            </a:r>
            <a:br>
              <a:rPr lang="en-US" sz="2400" dirty="0">
                <a:solidFill>
                  <a:srgbClr val="949494"/>
                </a:solidFill>
                <a:latin typeface="+mn-lt"/>
                <a:cs typeface="+mn-cs"/>
              </a:rPr>
            </a:br>
            <a:endParaRPr lang="en-US" sz="2000" dirty="0">
              <a:solidFill>
                <a:srgbClr val="949494"/>
              </a:solidFill>
              <a:latin typeface="+mn-lt"/>
              <a:cs typeface="+mn-cs"/>
            </a:endParaRPr>
          </a:p>
        </p:txBody>
      </p:sp>
      <p:pic>
        <p:nvPicPr>
          <p:cNvPr id="7" name="Kuva 4" descr="Outdoorsfi_frontp_koko dia 150p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75" y="3281363"/>
            <a:ext cx="3054350" cy="2528887"/>
          </a:xfrm>
          <a:prstGeom prst="rect">
            <a:avLst/>
          </a:prstGeom>
          <a:noFill/>
          <a:ln w="1143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Kuva 7" descr="HaltiaCom esittelysiv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650" y="3914775"/>
            <a:ext cx="2520950" cy="2657475"/>
          </a:xfrm>
          <a:prstGeom prst="rect">
            <a:avLst/>
          </a:prstGeom>
          <a:ln w="1143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i 9"/>
          <p:cNvSpPr/>
          <p:nvPr/>
        </p:nvSpPr>
        <p:spPr>
          <a:xfrm>
            <a:off x="987425" y="4203700"/>
            <a:ext cx="2246313" cy="144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 indent="-358775" eaLnBrk="1" hangingPunct="1">
              <a:lnSpc>
                <a:spcPct val="80000"/>
              </a:lnSpc>
              <a:defRPr/>
            </a:pPr>
            <a:r>
              <a:rPr lang="fi-FI" altLang="ru-RU" dirty="0"/>
              <a:t> Luontoon.fi</a:t>
            </a:r>
          </a:p>
          <a:p>
            <a:pPr marL="358775" indent="-358775" eaLnBrk="1" hangingPunct="1">
              <a:lnSpc>
                <a:spcPct val="80000"/>
              </a:lnSpc>
              <a:defRPr/>
            </a:pPr>
            <a:r>
              <a:rPr lang="fi-FI" altLang="ru-RU" dirty="0"/>
              <a:t> Haltia.com</a:t>
            </a:r>
          </a:p>
          <a:p>
            <a:pPr marL="358775" indent="-358775" eaLnBrk="1" hangingPunct="1">
              <a:lnSpc>
                <a:spcPct val="80000"/>
              </a:lnSpc>
              <a:defRPr/>
            </a:pPr>
            <a:r>
              <a:rPr lang="fi-FI" altLang="ru-RU" dirty="0"/>
              <a:t> Siida.fi</a:t>
            </a:r>
          </a:p>
          <a:p>
            <a:pPr marL="358775" indent="-358775" eaLnBrk="1" hangingPunct="1">
              <a:lnSpc>
                <a:spcPct val="80000"/>
              </a:lnSpc>
              <a:defRPr/>
            </a:pPr>
            <a:r>
              <a:rPr lang="fi-FI" altLang="ru-RU" dirty="0"/>
              <a:t> Outdoor.fi</a:t>
            </a:r>
            <a:endParaRPr lang="fi-FI" dirty="0"/>
          </a:p>
        </p:txBody>
      </p:sp>
      <p:sp>
        <p:nvSpPr>
          <p:cNvPr id="21511" name="Прямоугольник 1"/>
          <p:cNvSpPr>
            <a:spLocks noChangeArrowheads="1"/>
          </p:cNvSpPr>
          <p:nvPr/>
        </p:nvSpPr>
        <p:spPr bwMode="auto">
          <a:xfrm>
            <a:off x="184150" y="322263"/>
            <a:ext cx="65801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/>
              <a:t>Увеличение потока посетителей за счет повышения известности парков и широкого спектра доступной информации</a:t>
            </a:r>
            <a:endParaRPr lang="fi-FI" altLang="ru-RU" sz="24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15913" y="247650"/>
            <a:ext cx="9121775" cy="1068388"/>
          </a:xfrm>
        </p:spPr>
        <p:txBody>
          <a:bodyPr/>
          <a:lstStyle/>
          <a:p>
            <a:pPr algn="just"/>
            <a:r>
              <a:rPr lang="ru-RU" altLang="ru-RU" smtClean="0"/>
              <a:t>Разработка и проектирование ознакомительного тура (на примере национального парка Коли) 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15913" y="1587500"/>
            <a:ext cx="10363200" cy="38084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Недельный тур в Коли в зимний период.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763" y="2155825"/>
            <a:ext cx="63531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4999038" y="5983288"/>
            <a:ext cx="460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Вид на озеро Пиелинен с горы Укко-Коли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92150" y="608013"/>
            <a:ext cx="10363200" cy="646112"/>
          </a:xfrm>
        </p:spPr>
        <p:txBody>
          <a:bodyPr/>
          <a:lstStyle/>
          <a:p>
            <a:r>
              <a:rPr lang="ru-RU" altLang="ru-RU" sz="3200" smtClean="0"/>
              <a:t>Понедельник</a:t>
            </a:r>
          </a:p>
        </p:txBody>
      </p:sp>
      <p:sp>
        <p:nvSpPr>
          <p:cNvPr id="23555" name="Текст 4"/>
          <p:cNvSpPr>
            <a:spLocks noGrp="1"/>
          </p:cNvSpPr>
          <p:nvPr>
            <p:ph type="body" idx="1"/>
          </p:nvPr>
        </p:nvSpPr>
        <p:spPr>
          <a:xfrm>
            <a:off x="708025" y="1441450"/>
            <a:ext cx="5386388" cy="800100"/>
          </a:xfrm>
        </p:spPr>
        <p:txBody>
          <a:bodyPr/>
          <a:lstStyle/>
          <a:p>
            <a:r>
              <a:rPr lang="ru-RU" altLang="ru-RU" sz="2400" b="0" smtClean="0"/>
              <a:t>7.30 прибытие в Коли, размещение в гостинице Break Sokos Hotel Koli</a:t>
            </a:r>
          </a:p>
          <a:p>
            <a:endParaRPr lang="ru-RU" altLang="ru-RU" smtClean="0"/>
          </a:p>
        </p:txBody>
      </p:sp>
      <p:pic>
        <p:nvPicPr>
          <p:cNvPr id="23556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9050" y="2546350"/>
            <a:ext cx="4224338" cy="3168650"/>
          </a:xfrm>
        </p:spPr>
      </p:pic>
      <p:sp>
        <p:nvSpPr>
          <p:cNvPr id="23557" name="Текст 6"/>
          <p:cNvSpPr>
            <a:spLocks noGrp="1"/>
          </p:cNvSpPr>
          <p:nvPr>
            <p:ph type="body" sz="quarter" idx="3"/>
          </p:nvPr>
        </p:nvSpPr>
        <p:spPr>
          <a:xfrm>
            <a:off x="6291263" y="1441450"/>
            <a:ext cx="5197475" cy="800100"/>
          </a:xfrm>
        </p:spPr>
        <p:txBody>
          <a:bodyPr/>
          <a:lstStyle/>
          <a:p>
            <a:r>
              <a:rPr lang="ru-RU" altLang="ru-RU" sz="2400" b="0" smtClean="0"/>
              <a:t>12-13 Часовое сафари на снегоходах (от 85 евро/снегоход)</a:t>
            </a:r>
          </a:p>
          <a:p>
            <a:endParaRPr lang="ru-RU" altLang="ru-RU" smtClean="0"/>
          </a:p>
        </p:txBody>
      </p:sp>
      <p:pic>
        <p:nvPicPr>
          <p:cNvPr id="23558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1263" y="2671763"/>
            <a:ext cx="5389562" cy="291782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677863" y="1868488"/>
            <a:ext cx="7026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>
                <a:solidFill>
                  <a:schemeClr val="bg1"/>
                </a:solidFill>
              </a:rPr>
              <a:t>Необходимость изучения теоретических основ проектирования и разработки турпродукта в экологическом туризме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677863" y="49053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569913" y="3692525"/>
            <a:ext cx="87804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>
                <a:solidFill>
                  <a:schemeClr val="bg1"/>
                </a:solidFill>
              </a:rPr>
              <a:t>Национальные парки Финляндии, в том числе национальный парк Коли являются примером высокой организации индустрии и инфраструктуры   туризма, однако, продвижение этого турпродукта в России пока развивается медленно.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09600" y="458788"/>
            <a:ext cx="4011613" cy="650875"/>
          </a:xfrm>
        </p:spPr>
        <p:txBody>
          <a:bodyPr/>
          <a:lstStyle/>
          <a:p>
            <a:r>
              <a:rPr lang="ru-RU" altLang="ru-RU" sz="3200" smtClean="0"/>
              <a:t>Вторник</a:t>
            </a:r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974975"/>
            <a:ext cx="5514975" cy="1747838"/>
          </a:xfrm>
        </p:spPr>
      </p:pic>
      <p:sp>
        <p:nvSpPr>
          <p:cNvPr id="24580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327150"/>
            <a:ext cx="4011613" cy="1430338"/>
          </a:xfrm>
        </p:spPr>
        <p:txBody>
          <a:bodyPr/>
          <a:lstStyle/>
          <a:p>
            <a:r>
              <a:rPr lang="ru-RU" altLang="ru-RU" sz="2400" smtClean="0"/>
              <a:t>10-11 Поход на зимнюю рыбалку на пруд </a:t>
            </a:r>
          </a:p>
          <a:p>
            <a:r>
              <a:rPr lang="ru-RU" altLang="ru-RU" sz="2400" smtClean="0"/>
              <a:t>(35 евро/ чел.)</a:t>
            </a:r>
          </a:p>
        </p:txBody>
      </p:sp>
      <p:sp>
        <p:nvSpPr>
          <p:cNvPr id="24581" name="Заголовок 1"/>
          <p:cNvSpPr txBox="1">
            <a:spLocks/>
          </p:cNvSpPr>
          <p:nvPr/>
        </p:nvSpPr>
        <p:spPr bwMode="auto">
          <a:xfrm>
            <a:off x="6850063" y="458788"/>
            <a:ext cx="401161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200" b="1"/>
              <a:t>Среда</a:t>
            </a:r>
          </a:p>
        </p:txBody>
      </p:sp>
      <p:sp>
        <p:nvSpPr>
          <p:cNvPr id="24582" name="Текст 3"/>
          <p:cNvSpPr txBox="1">
            <a:spLocks/>
          </p:cNvSpPr>
          <p:nvPr/>
        </p:nvSpPr>
        <p:spPr bwMode="auto">
          <a:xfrm>
            <a:off x="6850063" y="1327150"/>
            <a:ext cx="401161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2400"/>
              <a:t>11-13 Сафари на упряжках, запряженных хаски (20 евро/ чел.)</a:t>
            </a:r>
          </a:p>
        </p:txBody>
      </p:sp>
      <p:pic>
        <p:nvPicPr>
          <p:cNvPr id="24583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063" y="2757488"/>
            <a:ext cx="4602162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4011613" cy="534988"/>
          </a:xfrm>
        </p:spPr>
        <p:txBody>
          <a:bodyPr/>
          <a:lstStyle/>
          <a:p>
            <a:r>
              <a:rPr lang="ru-RU" altLang="ru-RU" sz="3200" smtClean="0"/>
              <a:t>Четверг</a:t>
            </a:r>
          </a:p>
        </p:txBody>
      </p:sp>
      <p:pic>
        <p:nvPicPr>
          <p:cNvPr id="25603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3475038"/>
            <a:ext cx="4721225" cy="3127375"/>
          </a:xfrm>
        </p:spPr>
      </p:pic>
      <p:sp>
        <p:nvSpPr>
          <p:cNvPr id="2560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109663"/>
            <a:ext cx="4522788" cy="2155825"/>
          </a:xfrm>
        </p:spPr>
        <p:txBody>
          <a:bodyPr/>
          <a:lstStyle/>
          <a:p>
            <a:r>
              <a:rPr lang="ru-RU" altLang="ru-RU" sz="2400" smtClean="0"/>
              <a:t>12-16 Верховые походы на исландских лошадях </a:t>
            </a:r>
          </a:p>
          <a:p>
            <a:r>
              <a:rPr lang="ru-RU" altLang="ru-RU" sz="2400" smtClean="0"/>
              <a:t>(30 евро/ 1,5 часа, 45 евро/ 2,5 часа. вкл. услуги инструктора, защитный шлем)</a:t>
            </a:r>
          </a:p>
        </p:txBody>
      </p:sp>
      <p:sp>
        <p:nvSpPr>
          <p:cNvPr id="25605" name="Заголовок 1"/>
          <p:cNvSpPr txBox="1">
            <a:spLocks/>
          </p:cNvSpPr>
          <p:nvPr/>
        </p:nvSpPr>
        <p:spPr bwMode="auto">
          <a:xfrm>
            <a:off x="6256338" y="365125"/>
            <a:ext cx="40116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200" b="1"/>
              <a:t>Пятница</a:t>
            </a:r>
          </a:p>
        </p:txBody>
      </p:sp>
      <p:sp>
        <p:nvSpPr>
          <p:cNvPr id="25606" name="Текст 3"/>
          <p:cNvSpPr txBox="1">
            <a:spLocks/>
          </p:cNvSpPr>
          <p:nvPr/>
        </p:nvSpPr>
        <p:spPr bwMode="auto">
          <a:xfrm>
            <a:off x="6256338" y="1109663"/>
            <a:ext cx="4222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2400"/>
              <a:t>14-15 Поход на снегоступах к Кярянкяваара </a:t>
            </a:r>
          </a:p>
          <a:p>
            <a:pPr>
              <a:buFont typeface="Arial" charset="0"/>
              <a:buNone/>
            </a:pPr>
            <a:r>
              <a:rPr lang="ru-RU" altLang="ru-RU" sz="2400"/>
              <a:t>(25 евро/ чел.)</a:t>
            </a:r>
          </a:p>
        </p:txBody>
      </p:sp>
      <p:pic>
        <p:nvPicPr>
          <p:cNvPr id="25607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3475038"/>
            <a:ext cx="4702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454025"/>
            <a:ext cx="4011613" cy="490538"/>
          </a:xfrm>
        </p:spPr>
        <p:txBody>
          <a:bodyPr/>
          <a:lstStyle/>
          <a:p>
            <a:r>
              <a:rPr lang="ru-RU" altLang="ru-RU" sz="3200" smtClean="0"/>
              <a:t>Суббота</a:t>
            </a:r>
          </a:p>
        </p:txBody>
      </p:sp>
      <p:pic>
        <p:nvPicPr>
          <p:cNvPr id="2662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938" y="3192463"/>
            <a:ext cx="4710112" cy="3535362"/>
          </a:xfrm>
        </p:spPr>
      </p:pic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388938" y="1131888"/>
            <a:ext cx="4232275" cy="2060575"/>
          </a:xfrm>
        </p:spPr>
        <p:txBody>
          <a:bodyPr/>
          <a:lstStyle/>
          <a:p>
            <a:r>
              <a:rPr lang="ru-RU" altLang="ru-RU" sz="2400" smtClean="0"/>
              <a:t>17-20 Горячая сауна и моржевание на базе отдыха Koli Freetime </a:t>
            </a:r>
          </a:p>
          <a:p>
            <a:r>
              <a:rPr lang="ru-RU" altLang="ru-RU" sz="2400" smtClean="0"/>
              <a:t>(6 евро/ чел., аренда полотенца 2 евро)</a:t>
            </a:r>
          </a:p>
        </p:txBody>
      </p:sp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6937375" y="393700"/>
            <a:ext cx="40116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200" b="1"/>
              <a:t>Воскресенье</a:t>
            </a:r>
          </a:p>
        </p:txBody>
      </p:sp>
      <p:sp>
        <p:nvSpPr>
          <p:cNvPr id="26630" name="Текст 3"/>
          <p:cNvSpPr txBox="1">
            <a:spLocks/>
          </p:cNvSpPr>
          <p:nvPr/>
        </p:nvSpPr>
        <p:spPr bwMode="auto">
          <a:xfrm>
            <a:off x="6861175" y="1131888"/>
            <a:ext cx="491013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1600"/>
              <a:t>10-14.30 Поход на снегоступах к Рюляус (отправление от центра туристской информации. Стоимость 55 евро/человек, включая еду и снегоступы. Длительность 4-5 часов)</a:t>
            </a:r>
          </a:p>
          <a:p>
            <a:pPr>
              <a:buFont typeface="Arial" charset="0"/>
              <a:buNone/>
            </a:pPr>
            <a:r>
              <a:rPr lang="ru-RU" altLang="ru-RU" sz="1600"/>
              <a:t>Сдача номеров</a:t>
            </a:r>
          </a:p>
          <a:p>
            <a:pPr>
              <a:buFont typeface="Arial" charset="0"/>
              <a:buNone/>
            </a:pPr>
            <a:r>
              <a:rPr lang="ru-RU" altLang="ru-RU" sz="1600"/>
              <a:t>Трансфер в Йоэнсуу</a:t>
            </a:r>
          </a:p>
          <a:p>
            <a:pPr>
              <a:buFont typeface="Arial" charset="0"/>
              <a:buNone/>
            </a:pPr>
            <a:r>
              <a:rPr lang="ru-RU" altLang="ru-RU" sz="1600"/>
              <a:t>Трансфер из Йоэнсуу в Санкт-Петербург</a:t>
            </a:r>
          </a:p>
          <a:p>
            <a:pPr>
              <a:buFont typeface="Arial" charset="0"/>
              <a:buNone/>
            </a:pPr>
            <a:r>
              <a:rPr lang="ru-RU" altLang="ru-RU" sz="1600"/>
              <a:t>Прохождение таможни</a:t>
            </a:r>
          </a:p>
          <a:p>
            <a:pPr>
              <a:buFont typeface="Arial" charset="0"/>
              <a:buNone/>
            </a:pPr>
            <a:r>
              <a:rPr lang="ru-RU" altLang="ru-RU" sz="1600"/>
              <a:t>Примерное прибытие на Московский вокзал 23.00</a:t>
            </a:r>
          </a:p>
          <a:p>
            <a:pPr>
              <a:buFont typeface="Arial" charset="0"/>
              <a:buNone/>
            </a:pPr>
            <a:endParaRPr lang="ru-RU" altLang="ru-RU" sz="1600"/>
          </a:p>
        </p:txBody>
      </p:sp>
      <p:pic>
        <p:nvPicPr>
          <p:cNvPr id="26631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75" y="3990975"/>
            <a:ext cx="40116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96913" y="1252538"/>
          <a:ext cx="8520112" cy="523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600"/>
                <a:gridCol w="4260512"/>
              </a:tblGrid>
              <a:tr h="475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Услуга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Стоимость </a:t>
                      </a:r>
                      <a:r>
                        <a:rPr lang="ru-RU" sz="1400" dirty="0">
                          <a:effectLst/>
                        </a:rPr>
                        <a:t>(€)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Проживание в отеле (6 ночей)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606€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Трансфер в обе стороны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55€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Сафари на снегоходах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85€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Зимняя рыбалка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35€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Сафари на упряжках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20€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Верховые походы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30€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Поход на снегоступах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25€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Горячая сауна и моржевание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8€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Поход на снегоступах 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55€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  <a:tr h="475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919€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</a:tr>
            </a:tbl>
          </a:graphicData>
        </a:graphic>
      </p:graphicFrame>
      <p:sp>
        <p:nvSpPr>
          <p:cNvPr id="27688" name="Прямоугольник 3"/>
          <p:cNvSpPr>
            <a:spLocks noChangeArrowheads="1"/>
          </p:cNvSpPr>
          <p:nvPr/>
        </p:nvSpPr>
        <p:spPr bwMode="auto">
          <a:xfrm>
            <a:off x="696913" y="493713"/>
            <a:ext cx="1056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/>
              <a:t>Прогнозируемая стоимость тура (стоимость указана в евро):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66863" y="1668463"/>
          <a:ext cx="7273925" cy="3738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573"/>
                <a:gridCol w="3637352"/>
              </a:tblGrid>
              <a:tr h="1655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Сильные стороны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Развитость </a:t>
                      </a:r>
                      <a:r>
                        <a:rPr lang="ru-RU" sz="1400" dirty="0" err="1">
                          <a:effectLst/>
                        </a:rPr>
                        <a:t>экосреды</a:t>
                      </a:r>
                      <a:r>
                        <a:rPr lang="ru-RU" sz="1400" dirty="0">
                          <a:effectLst/>
                        </a:rPr>
                        <a:t> и инфраструктуры экотуризма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Слабые стороны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Узкая направленность отдыха;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Зависимость от сезонности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>
                    <a:solidFill>
                      <a:srgbClr val="CBDBD8"/>
                    </a:solidFill>
                  </a:tcPr>
                </a:tc>
              </a:tr>
              <a:tr h="2082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Возможности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Возможность стать крупнейшим производителем туристских услуг данного вида отдыха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Угрозы</a:t>
                      </a:r>
                      <a:endParaRPr lang="ru-RU" sz="18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Недостаток рекламы в России;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Языковой барьер;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Большая конкуренция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>
                    <a:solidFill>
                      <a:srgbClr val="CBDBD8"/>
                    </a:solidFill>
                  </a:tcPr>
                </a:tc>
              </a:tr>
            </a:tbl>
          </a:graphicData>
        </a:graphic>
      </p:graphicFrame>
      <p:sp>
        <p:nvSpPr>
          <p:cNvPr id="28685" name="Прямоугольник 2"/>
          <p:cNvSpPr>
            <a:spLocks noChangeArrowheads="1"/>
          </p:cNvSpPr>
          <p:nvPr/>
        </p:nvSpPr>
        <p:spPr bwMode="auto">
          <a:xfrm>
            <a:off x="942975" y="558800"/>
            <a:ext cx="337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2800"/>
              <a:t>SWOT-</a:t>
            </a:r>
            <a:r>
              <a:rPr lang="ru-RU" altLang="ru-RU" sz="2800"/>
              <a:t>анализ тура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2113" y="307975"/>
            <a:ext cx="10363200" cy="558800"/>
          </a:xfrm>
        </p:spPr>
        <p:txBody>
          <a:bodyPr/>
          <a:lstStyle/>
          <a:p>
            <a:r>
              <a:rPr lang="ru-RU" altLang="ru-RU" smtClean="0"/>
              <a:t>Заключение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392113" y="1344613"/>
            <a:ext cx="10363200" cy="4286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Изучили теоретически материалы проектирования и разработки туров в экологическом туризме.</a:t>
            </a:r>
          </a:p>
          <a:p>
            <a:pPr marL="0" indent="0">
              <a:buFont typeface="Arial" charset="0"/>
              <a:buNone/>
            </a:pPr>
            <a:r>
              <a:rPr lang="ru-RU" altLang="ru-RU" smtClean="0"/>
              <a:t>Рассмотрели туристско-рекреационные ресурсы Национальных парков Финляндии, изучили Национальный парк Коли.</a:t>
            </a:r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Ознакомились с определением рекламного тура и разработали собственный рекламно-оздоровительный тур для туроператоров Санкт-Петербурга.</a:t>
            </a:r>
          </a:p>
          <a:p>
            <a:pPr marL="0" indent="0">
              <a:buFont typeface="Arial" charset="0"/>
              <a:buNone/>
            </a:pPr>
            <a:endParaRPr lang="en-US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Финляндия – просто кладезь уникальных возможностей для экотуризма. 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Время, проведённое в маленьком уютном домике в окружении таинственных лесов и великолепных озёр, превосходно успокаивает нервы и способствует состоянию умиротворённой защищённости, которое сохраняется долгое время.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92150" y="2420938"/>
            <a:ext cx="10363200" cy="1143000"/>
          </a:xfrm>
        </p:spPr>
        <p:txBody>
          <a:bodyPr/>
          <a:lstStyle/>
          <a:p>
            <a:r>
              <a:rPr lang="ru-RU" altLang="ru-RU" sz="4000" smtClean="0"/>
              <a:t>Спасибо за внимание!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7"/>
          <p:cNvSpPr>
            <a:spLocks noChangeArrowheads="1"/>
          </p:cNvSpPr>
          <p:nvPr/>
        </p:nvSpPr>
        <p:spPr bwMode="auto">
          <a:xfrm>
            <a:off x="398463" y="457200"/>
            <a:ext cx="7292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/>
              <a:t>Цель работы: </a:t>
            </a:r>
          </a:p>
          <a:p>
            <a:r>
              <a:rPr lang="ru-RU" altLang="ru-RU"/>
              <a:t>Исследование национальных парков Финляндии, проектирование и разработка комплексных экологических туров</a:t>
            </a:r>
          </a:p>
        </p:txBody>
      </p:sp>
      <p:sp>
        <p:nvSpPr>
          <p:cNvPr id="7171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398463" y="2592388"/>
            <a:ext cx="7766050" cy="26162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Задачи работы:</a:t>
            </a:r>
          </a:p>
          <a:p>
            <a:pPr eaLnBrk="1" hangingPunct="1"/>
            <a:r>
              <a:rPr lang="ru-RU" altLang="ru-RU" sz="1800" smtClean="0"/>
              <a:t>1.  Изучить теоретические основы проектирования и разработки туров в экологическом туризме;</a:t>
            </a:r>
          </a:p>
          <a:p>
            <a:pPr eaLnBrk="1" hangingPunct="1"/>
            <a:r>
              <a:rPr lang="ru-RU" altLang="ru-RU" sz="1800" smtClean="0"/>
              <a:t>2.  Дать общую характеристику национальных парков Финляндии и туристско-рекреационный потенциал национального парка Коли;</a:t>
            </a:r>
          </a:p>
          <a:p>
            <a:pPr eaLnBrk="1" hangingPunct="1"/>
            <a:r>
              <a:rPr lang="ru-RU" altLang="ru-RU" sz="1800" smtClean="0"/>
              <a:t>3. Разработать предложения по продвижению ознакомительного тура «Национальный парк Коли».</a:t>
            </a:r>
            <a:endParaRPr lang="fi-FI" altLang="ru-RU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452438" y="463550"/>
            <a:ext cx="6464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/>
              <a:t>Объект исследования:</a:t>
            </a:r>
          </a:p>
          <a:p>
            <a:r>
              <a:rPr lang="ru-RU" altLang="ru-RU"/>
              <a:t>Национальные парки Финляндии, и в частности  национальный парк Коли</a:t>
            </a: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452438" y="2663825"/>
            <a:ext cx="609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/>
              <a:t>Предмет исследования:</a:t>
            </a:r>
          </a:p>
          <a:p>
            <a:r>
              <a:rPr lang="ru-RU" altLang="ru-RU"/>
              <a:t>разработка общей концепции и программы тура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1965325"/>
            <a:ext cx="58737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6594475" y="5962650"/>
            <a:ext cx="460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Вид на озеро Пиелинен с горы Укко-Коли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60363" y="363538"/>
            <a:ext cx="10363200" cy="909637"/>
          </a:xfrm>
        </p:spPr>
        <p:txBody>
          <a:bodyPr/>
          <a:lstStyle/>
          <a:p>
            <a:r>
              <a:rPr lang="ru-RU" altLang="ru-RU" smtClean="0"/>
              <a:t>Теоретические основы разработки и проектирования турпродукта в экологическом туризме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60363" y="2695575"/>
            <a:ext cx="9209087" cy="1751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Экологический туризм – создание баланса между экономической выгодой, получаемой от рекреации на природе, и экологической безопасностью рекреационных территорий в рамках глобальной идеи – сохранение природы планеты как основы жизни на ней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50863" y="336550"/>
            <a:ext cx="10363200" cy="542925"/>
          </a:xfrm>
        </p:spPr>
        <p:txBody>
          <a:bodyPr/>
          <a:lstStyle/>
          <a:p>
            <a:r>
              <a:rPr lang="ru-RU" altLang="ru-RU" smtClean="0"/>
              <a:t>Районы распространения экотуризма в мире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0113" y="1146175"/>
            <a:ext cx="7473950" cy="517525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46075" y="215900"/>
            <a:ext cx="10363200" cy="846138"/>
          </a:xfrm>
        </p:spPr>
        <p:txBody>
          <a:bodyPr/>
          <a:lstStyle/>
          <a:p>
            <a:r>
              <a:rPr lang="ru-RU" altLang="ru-RU" sz="2400" smtClean="0"/>
              <a:t>Особенности разработки и проектирования турпродукта в экологическом туризме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46075" y="1576388"/>
            <a:ext cx="10709275" cy="42116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800" smtClean="0"/>
              <a:t>Для кого он предназначен?</a:t>
            </a:r>
          </a:p>
          <a:p>
            <a:pPr marL="0" indent="0">
              <a:buFont typeface="Arial" charset="0"/>
              <a:buNone/>
            </a:pPr>
            <a:r>
              <a:rPr lang="ru-RU" altLang="ru-RU" sz="2800" smtClean="0"/>
              <a:t>Кто его основной потребитель?</a:t>
            </a:r>
          </a:p>
          <a:p>
            <a:pPr marL="0" indent="0">
              <a:buFont typeface="Arial" charset="0"/>
              <a:buNone/>
            </a:pPr>
            <a:endParaRPr lang="ru-RU" altLang="ru-RU" sz="2800" smtClean="0"/>
          </a:p>
          <a:p>
            <a:pPr marL="0" indent="0">
              <a:buFont typeface="Arial" charset="0"/>
              <a:buNone/>
            </a:pPr>
            <a:r>
              <a:rPr lang="ru-RU" altLang="ru-RU" sz="2800" smtClean="0"/>
              <a:t>Интересы экотуристов могут быть весьма разнообразны.</a:t>
            </a:r>
          </a:p>
          <a:p>
            <a:pPr marL="0" indent="0">
              <a:buFont typeface="Arial" charset="0"/>
              <a:buNone/>
            </a:pPr>
            <a:r>
              <a:rPr lang="ru-RU" altLang="ru-RU" sz="2800" smtClean="0"/>
              <a:t>Основной позицией маркетинга является удовлетворение потребностей клиентов.</a:t>
            </a:r>
          </a:p>
          <a:p>
            <a:pPr marL="0" indent="0">
              <a:buFont typeface="Arial" charset="0"/>
              <a:buNone/>
            </a:pPr>
            <a:r>
              <a:rPr lang="ru-RU" altLang="ru-RU" sz="2800" smtClean="0"/>
              <a:t>Крайне важно точно выяснить, что интересует туристов и что они предпочитают.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346075" y="2365375"/>
            <a:ext cx="10709275" cy="3422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Основной туристический продукт ООПТ – экскурсии  по экологическим тропам и многодневные экологические туры. 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Уделить внимание элементам местности, с которыми у местных народов связаны сказания и легенды. 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Сведения об объектах показа, будь то растение, горная порода или животное, должны быть также составлены профессионально.</a:t>
            </a: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346075" y="215900"/>
            <a:ext cx="103632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3975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0962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500" indent="-269875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349375" indent="-269875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Особенности разработки и проектирования турпродукта в экологическом туризме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76238" y="314325"/>
            <a:ext cx="10679112" cy="550863"/>
          </a:xfrm>
        </p:spPr>
        <p:txBody>
          <a:bodyPr/>
          <a:lstStyle/>
          <a:p>
            <a:r>
              <a:rPr lang="ru-RU" altLang="ru-RU" smtClean="0"/>
              <a:t>ООПТ как ресурс для экологического туризма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76238" y="1587500"/>
            <a:ext cx="10679112" cy="38084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ООПТ относятся к объектам общенационального достояния, где располагаются природные комплексы и объекты, имеющие особое природоохранное, научное, культурное, эстетическое, рекреационное и оздоровительное значение.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Всевозрастающая значимость рекреационной и туристской деятельности для достижения финансового самообеспечения ООПТ.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ООПТ способны взять на себя функции планирования, управления и мониторинга туристской деятельности, что является непременным условием развития экотуризма.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sähallitus">
  <a:themeElements>
    <a:clrScheme name="Metsähallitus värit">
      <a:dk1>
        <a:sysClr val="windowText" lastClr="000000"/>
      </a:dk1>
      <a:lt1>
        <a:sysClr val="window" lastClr="FFFFFF"/>
      </a:lt1>
      <a:dk2>
        <a:srgbClr val="00907E"/>
      </a:dk2>
      <a:lt2>
        <a:srgbClr val="EEECE1"/>
      </a:lt2>
      <a:accent1>
        <a:srgbClr val="00907E"/>
      </a:accent1>
      <a:accent2>
        <a:srgbClr val="8CC63F"/>
      </a:accent2>
      <a:accent3>
        <a:srgbClr val="FBB040"/>
      </a:accent3>
      <a:accent4>
        <a:srgbClr val="FFE384"/>
      </a:accent4>
      <a:accent5>
        <a:srgbClr val="006BB6"/>
      </a:accent5>
      <a:accent6>
        <a:srgbClr val="96969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Metsähallitus</Template>
  <TotalTime>3931</TotalTime>
  <Words>1152</Words>
  <Application>Microsoft Office PowerPoint</Application>
  <PresentationFormat>Широкоэкранный</PresentationFormat>
  <Paragraphs>186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Metsähallitus</vt:lpstr>
      <vt:lpstr>КУРСОВАЯ РАБОТА по дисциплине «Менеджмент в туристской индустрии»</vt:lpstr>
      <vt:lpstr>Презентация PowerPoint</vt:lpstr>
      <vt:lpstr>Презентация PowerPoint</vt:lpstr>
      <vt:lpstr>Презентация PowerPoint</vt:lpstr>
      <vt:lpstr>Теоретические основы разработки и проектирования турпродукта в экологическом туризме</vt:lpstr>
      <vt:lpstr>Районы распространения экотуризма в мире</vt:lpstr>
      <vt:lpstr>Особенности разработки и проектирования турпродукта в экологическом туризме</vt:lpstr>
      <vt:lpstr>Презентация PowerPoint</vt:lpstr>
      <vt:lpstr>ООПТ как ресурс для экологического туризма</vt:lpstr>
      <vt:lpstr>Презентация PowerPoint</vt:lpstr>
      <vt:lpstr>Разработка и проектирование турпродукта «Национальные парки Финляндии» (на примере национального парка Коли)</vt:lpstr>
      <vt:lpstr>Презентация PowerPoint</vt:lpstr>
      <vt:lpstr>Презентация PowerPoint</vt:lpstr>
      <vt:lpstr>Характеристика туристско-рекреационных ресурсов национального парка Коли </vt:lpstr>
      <vt:lpstr>Характеристика туристско-рекреационных ресурсов национального парка Коли </vt:lpstr>
      <vt:lpstr>Презентация PowerPoint</vt:lpstr>
      <vt:lpstr>Презентация PowerPoint</vt:lpstr>
      <vt:lpstr>Разработка и проектирование ознакомительного тура (на примере национального парка Коли) </vt:lpstr>
      <vt:lpstr>Понедельник</vt:lpstr>
      <vt:lpstr>Вторник</vt:lpstr>
      <vt:lpstr>Четверг</vt:lpstr>
      <vt:lpstr>Суббота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Company>Metsähallitus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Hannusi</dc:creator>
  <cp:lastModifiedBy>олег самсонов</cp:lastModifiedBy>
  <cp:revision>339</cp:revision>
  <dcterms:created xsi:type="dcterms:W3CDTF">2013-09-17T11:36:31Z</dcterms:created>
  <dcterms:modified xsi:type="dcterms:W3CDTF">2020-05-25T13:48:23Z</dcterms:modified>
</cp:coreProperties>
</file>