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7" r:id="rId2"/>
    <p:sldId id="260" r:id="rId3"/>
    <p:sldId id="258" r:id="rId4"/>
    <p:sldId id="259" r:id="rId5"/>
    <p:sldId id="263" r:id="rId6"/>
    <p:sldId id="277" r:id="rId7"/>
    <p:sldId id="264" r:id="rId8"/>
    <p:sldId id="265" r:id="rId9"/>
    <p:sldId id="268" r:id="rId10"/>
    <p:sldId id="269" r:id="rId11"/>
    <p:sldId id="270" r:id="rId12"/>
    <p:sldId id="293" r:id="rId13"/>
    <p:sldId id="271" r:id="rId14"/>
    <p:sldId id="272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2" r:id="rId24"/>
    <p:sldId id="284" r:id="rId25"/>
    <p:sldId id="285" r:id="rId26"/>
    <p:sldId id="294" r:id="rId27"/>
    <p:sldId id="295" r:id="rId28"/>
    <p:sldId id="296" r:id="rId29"/>
    <p:sldId id="297" r:id="rId30"/>
    <p:sldId id="288" r:id="rId31"/>
    <p:sldId id="289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6" autoAdjust="0"/>
    <p:restoredTop sz="94660"/>
  </p:normalViewPr>
  <p:slideViewPr>
    <p:cSldViewPr>
      <p:cViewPr varScale="1">
        <p:scale>
          <a:sx n="100" d="100"/>
          <a:sy n="100" d="100"/>
        </p:scale>
        <p:origin x="21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214432869120878"/>
          <c:y val="1.644847689816076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финансирования в 2013 году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Министерство окружающей среды 33.3 млн </c:v>
                </c:pt>
                <c:pt idx="1">
                  <c:v>Министерство сельского и лесного хозяйства 6.8 млн</c:v>
                </c:pt>
                <c:pt idx="2">
                  <c:v>Министерство занятости и экономики 2.5 млн</c:v>
                </c:pt>
                <c:pt idx="3">
                  <c:v>Министерство юстиции 0.8 млн</c:v>
                </c:pt>
                <c:pt idx="4">
                  <c:v>Европейский союз 4.6 млн</c:v>
                </c:pt>
                <c:pt idx="5">
                  <c:v>другие источники финансирования 3.2 млн</c:v>
                </c:pt>
                <c:pt idx="6">
                  <c:v>Доход 10.5 млн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>
                  <c:v>0.54</c:v>
                </c:pt>
                <c:pt idx="1">
                  <c:v>0.11000000000000013</c:v>
                </c:pt>
                <c:pt idx="2">
                  <c:v>4.0000000000000091E-2</c:v>
                </c:pt>
                <c:pt idx="3">
                  <c:v>1.0000000000000024E-2</c:v>
                </c:pt>
                <c:pt idx="4">
                  <c:v>7.0000000000000034E-2</c:v>
                </c:pt>
                <c:pt idx="5">
                  <c:v>5.00000000000001E-2</c:v>
                </c:pt>
                <c:pt idx="6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6736960648085288"/>
          <c:y val="0.10219612976589559"/>
          <c:w val="0.4163414434787347"/>
          <c:h val="0.87823188348308312"/>
        </c:manualLayout>
      </c:layout>
      <c:overlay val="0"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8091B9-BD12-4C2C-ACFB-6C44C61201B9}" type="doc">
      <dgm:prSet loTypeId="urn:microsoft.com/office/officeart/2005/8/layout/matrix2" loCatId="matrix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D19E139-5C0E-45A4-9343-C9160543B883}">
      <dgm:prSet phldrT="[Текст]"/>
      <dgm:spPr/>
      <dgm:t>
        <a:bodyPr/>
        <a:lstStyle/>
        <a:p>
          <a:r>
            <a:rPr lang="en-US" b="1" dirty="0" err="1" smtClean="0"/>
            <a:t>Strenghts</a:t>
          </a:r>
          <a:r>
            <a:rPr lang="ru-RU" dirty="0" smtClean="0"/>
            <a:t> (сильные стороны)</a:t>
          </a:r>
        </a:p>
        <a:p>
          <a:r>
            <a:rPr lang="ru-RU" dirty="0" smtClean="0"/>
            <a:t>- Удобное географическое положение </a:t>
          </a:r>
          <a:r>
            <a:rPr lang="ru-RU" dirty="0" err="1" smtClean="0"/>
            <a:t>Нууксио</a:t>
          </a:r>
          <a:r>
            <a:rPr lang="ru-RU" dirty="0" smtClean="0"/>
            <a:t>. Находится рядом с Хельсинки и может сочетать в себе познавательно-рекреационный тур. </a:t>
          </a:r>
        </a:p>
        <a:p>
          <a:r>
            <a:rPr lang="ru-RU" dirty="0" smtClean="0"/>
            <a:t>- Развитая туристско-рекреационная и транспортная инфраструктура</a:t>
          </a:r>
        </a:p>
        <a:p>
          <a:r>
            <a:rPr lang="ru-RU" dirty="0" smtClean="0"/>
            <a:t>- Заинтересованность местных властей в продвижении туризма и его финансирования.</a:t>
          </a:r>
        </a:p>
        <a:p>
          <a:r>
            <a:rPr lang="ru-RU" dirty="0" smtClean="0"/>
            <a:t>- Возрастающий интерес к экологическому туризму и его.</a:t>
          </a:r>
        </a:p>
        <a:p>
          <a:r>
            <a:rPr lang="ru-RU" dirty="0" smtClean="0"/>
            <a:t>- Отличная экологическая обстановка</a:t>
          </a:r>
        </a:p>
        <a:p>
          <a:r>
            <a:rPr lang="ru-RU" dirty="0" smtClean="0"/>
            <a:t>- Бесплатный вход, дрова, информационные брошюры и бланки.</a:t>
          </a:r>
        </a:p>
        <a:p>
          <a:r>
            <a:rPr lang="ru-RU" dirty="0" smtClean="0"/>
            <a:t>- Инновационные технологии, уникальность места</a:t>
          </a:r>
        </a:p>
        <a:p>
          <a:r>
            <a:rPr lang="ru-RU" dirty="0" smtClean="0"/>
            <a:t>- Высокая квалификация сотрудников.</a:t>
          </a:r>
        </a:p>
        <a:p>
          <a:r>
            <a:rPr lang="ru-RU" dirty="0" smtClean="0"/>
            <a:t>- Низкая себестоимость </a:t>
          </a:r>
          <a:r>
            <a:rPr lang="ru-RU" dirty="0" err="1" smtClean="0"/>
            <a:t>турпродукта</a:t>
          </a:r>
          <a:endParaRPr lang="ru-RU" dirty="0"/>
        </a:p>
      </dgm:t>
    </dgm:pt>
    <dgm:pt modelId="{844FA5D4-EA6C-45AE-BF2A-60CB20388AE8}" type="parTrans" cxnId="{13B44B76-9F16-49E0-BC19-390C999193DC}">
      <dgm:prSet/>
      <dgm:spPr/>
      <dgm:t>
        <a:bodyPr/>
        <a:lstStyle/>
        <a:p>
          <a:endParaRPr lang="ru-RU"/>
        </a:p>
      </dgm:t>
    </dgm:pt>
    <dgm:pt modelId="{19D9B37A-12D9-42E0-8CAD-FF4C8894E3EA}" type="sibTrans" cxnId="{13B44B76-9F16-49E0-BC19-390C999193DC}">
      <dgm:prSet/>
      <dgm:spPr/>
      <dgm:t>
        <a:bodyPr/>
        <a:lstStyle/>
        <a:p>
          <a:endParaRPr lang="ru-RU"/>
        </a:p>
      </dgm:t>
    </dgm:pt>
    <dgm:pt modelId="{027F797F-95E6-4665-9A03-5706F89D415A}">
      <dgm:prSet phldrT="[Текст]"/>
      <dgm:spPr/>
      <dgm:t>
        <a:bodyPr/>
        <a:lstStyle/>
        <a:p>
          <a:r>
            <a:rPr lang="en-US" b="1" dirty="0" smtClean="0"/>
            <a:t>Weakness </a:t>
          </a:r>
          <a:r>
            <a:rPr lang="ru-RU" dirty="0" smtClean="0"/>
            <a:t>(слабые стороны)</a:t>
          </a:r>
        </a:p>
        <a:p>
          <a:endParaRPr lang="ru-RU" dirty="0" smtClean="0"/>
        </a:p>
        <a:p>
          <a:r>
            <a:rPr lang="ru-RU" dirty="0" smtClean="0"/>
            <a:t>- Высокая стоимость визы</a:t>
          </a:r>
        </a:p>
        <a:p>
          <a:endParaRPr lang="ru-RU" dirty="0" smtClean="0"/>
        </a:p>
        <a:p>
          <a:r>
            <a:rPr lang="ru-RU" dirty="0" smtClean="0"/>
            <a:t>- Скачки курсов валют</a:t>
          </a:r>
        </a:p>
        <a:p>
          <a:endParaRPr lang="ru-RU" dirty="0" smtClean="0"/>
        </a:p>
        <a:p>
          <a:r>
            <a:rPr lang="ru-RU" dirty="0" smtClean="0"/>
            <a:t>- Отсутствие быстрого, комфортного и недорого передвижения. Чаще всего, выполняется первые два пункта без третьего.</a:t>
          </a:r>
        </a:p>
        <a:p>
          <a:endParaRPr lang="ru-RU" dirty="0"/>
        </a:p>
      </dgm:t>
    </dgm:pt>
    <dgm:pt modelId="{E9FEE532-FCB9-4ED8-BAE1-FB1A8D13D1E8}" type="parTrans" cxnId="{8321CB08-EFFE-4B01-A7AE-239F815E275B}">
      <dgm:prSet/>
      <dgm:spPr/>
      <dgm:t>
        <a:bodyPr/>
        <a:lstStyle/>
        <a:p>
          <a:endParaRPr lang="ru-RU"/>
        </a:p>
      </dgm:t>
    </dgm:pt>
    <dgm:pt modelId="{F64D0D3A-FD85-4EC4-81DC-62CA7B540F7A}" type="sibTrans" cxnId="{8321CB08-EFFE-4B01-A7AE-239F815E275B}">
      <dgm:prSet/>
      <dgm:spPr/>
      <dgm:t>
        <a:bodyPr/>
        <a:lstStyle/>
        <a:p>
          <a:endParaRPr lang="ru-RU"/>
        </a:p>
      </dgm:t>
    </dgm:pt>
    <dgm:pt modelId="{539DF0EC-2733-45D8-88DF-044BF3B7F878}">
      <dgm:prSet phldrT="[Текст]"/>
      <dgm:spPr/>
      <dgm:t>
        <a:bodyPr/>
        <a:lstStyle/>
        <a:p>
          <a:r>
            <a:rPr lang="en-US" b="1" dirty="0" smtClean="0"/>
            <a:t>Opportunities</a:t>
          </a:r>
          <a:r>
            <a:rPr lang="ru-RU" dirty="0" smtClean="0"/>
            <a:t> (возможности)</a:t>
          </a:r>
        </a:p>
        <a:p>
          <a:r>
            <a:rPr lang="ru-RU" dirty="0" smtClean="0"/>
            <a:t>- Возможность развивать </a:t>
          </a:r>
          <a:r>
            <a:rPr lang="ru-RU" dirty="0" err="1" smtClean="0"/>
            <a:t>квест</a:t>
          </a:r>
          <a:r>
            <a:rPr lang="ru-RU" dirty="0" smtClean="0"/>
            <a:t> экскурсии на территории парка </a:t>
          </a:r>
          <a:r>
            <a:rPr lang="ru-RU" dirty="0" err="1" smtClean="0"/>
            <a:t>Нууксио</a:t>
          </a:r>
          <a:r>
            <a:rPr lang="ru-RU" dirty="0" smtClean="0"/>
            <a:t>.</a:t>
          </a:r>
        </a:p>
        <a:p>
          <a:r>
            <a:rPr lang="ru-RU" dirty="0" smtClean="0"/>
            <a:t>- Продвижение и реклама в Интернете, метро, в информационных буклетах и  туристских журналах.</a:t>
          </a:r>
        </a:p>
        <a:p>
          <a:r>
            <a:rPr lang="ru-RU" dirty="0" smtClean="0"/>
            <a:t>- Скидки  на услуги при покупке пакетного тура.</a:t>
          </a:r>
        </a:p>
        <a:p>
          <a:r>
            <a:rPr lang="ru-RU" dirty="0" smtClean="0"/>
            <a:t>- Создание общей программы национального парка </a:t>
          </a:r>
          <a:r>
            <a:rPr lang="ru-RU" dirty="0" err="1" smtClean="0"/>
            <a:t>Нууксио</a:t>
          </a:r>
          <a:r>
            <a:rPr lang="ru-RU" dirty="0" smtClean="0"/>
            <a:t> для каждого желающего.</a:t>
          </a:r>
          <a:endParaRPr lang="ru-RU" dirty="0"/>
        </a:p>
      </dgm:t>
    </dgm:pt>
    <dgm:pt modelId="{1B1B12FD-F2E3-4737-8B48-823BC1EEF403}" type="parTrans" cxnId="{AAE6F4CD-EBD0-4432-AB02-FACF50C8C0D0}">
      <dgm:prSet/>
      <dgm:spPr/>
      <dgm:t>
        <a:bodyPr/>
        <a:lstStyle/>
        <a:p>
          <a:endParaRPr lang="ru-RU"/>
        </a:p>
      </dgm:t>
    </dgm:pt>
    <dgm:pt modelId="{6CC06842-2E56-4AB1-9A84-B2B0183CB5AA}" type="sibTrans" cxnId="{AAE6F4CD-EBD0-4432-AB02-FACF50C8C0D0}">
      <dgm:prSet/>
      <dgm:spPr/>
      <dgm:t>
        <a:bodyPr/>
        <a:lstStyle/>
        <a:p>
          <a:endParaRPr lang="ru-RU"/>
        </a:p>
      </dgm:t>
    </dgm:pt>
    <dgm:pt modelId="{6C549424-FAB5-4658-86DC-BB59F224774D}">
      <dgm:prSet phldrT="[Текст]"/>
      <dgm:spPr/>
      <dgm:t>
        <a:bodyPr/>
        <a:lstStyle/>
        <a:p>
          <a:r>
            <a:rPr lang="en-US" b="1" smtClean="0"/>
            <a:t>Threasts</a:t>
          </a:r>
          <a:r>
            <a:rPr lang="ru-RU" smtClean="0"/>
            <a:t> (опасности, угрозы)</a:t>
          </a:r>
        </a:p>
        <a:p>
          <a:r>
            <a:rPr lang="ru-RU" smtClean="0"/>
            <a:t>- Изменения уровня цен</a:t>
          </a:r>
        </a:p>
        <a:p>
          <a:r>
            <a:rPr lang="ru-RU" smtClean="0"/>
            <a:t>- Возможные санкции со стороны Евросоюза.</a:t>
          </a:r>
        </a:p>
        <a:p>
          <a:r>
            <a:rPr lang="ru-RU" smtClean="0"/>
            <a:t>- Изменение покупательских предпочтений</a:t>
          </a:r>
          <a:endParaRPr lang="ru-RU" dirty="0"/>
        </a:p>
      </dgm:t>
    </dgm:pt>
    <dgm:pt modelId="{CE8DCBA4-C9D9-4700-9360-2BB8FE53277D}" type="parTrans" cxnId="{11F668E3-A62A-4CA6-A365-D905CA37311C}">
      <dgm:prSet/>
      <dgm:spPr/>
      <dgm:t>
        <a:bodyPr/>
        <a:lstStyle/>
        <a:p>
          <a:endParaRPr lang="ru-RU"/>
        </a:p>
      </dgm:t>
    </dgm:pt>
    <dgm:pt modelId="{EC26022D-AAE1-4E14-84FD-CA728C2D8B0E}" type="sibTrans" cxnId="{11F668E3-A62A-4CA6-A365-D905CA37311C}">
      <dgm:prSet/>
      <dgm:spPr/>
      <dgm:t>
        <a:bodyPr/>
        <a:lstStyle/>
        <a:p>
          <a:endParaRPr lang="ru-RU"/>
        </a:p>
      </dgm:t>
    </dgm:pt>
    <dgm:pt modelId="{0F907D57-6CD6-430E-9CAE-B7F3F2053BFE}" type="pres">
      <dgm:prSet presAssocID="{D98091B9-BD12-4C2C-ACFB-6C44C61201B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12E74F-C033-4154-B10C-83351F654CA4}" type="pres">
      <dgm:prSet presAssocID="{D98091B9-BD12-4C2C-ACFB-6C44C61201B9}" presName="axisShape" presStyleLbl="bgShp" presStyleIdx="0" presStyleCnt="1"/>
      <dgm:spPr/>
    </dgm:pt>
    <dgm:pt modelId="{E36C5724-2CA9-4747-8B87-38B201C2283F}" type="pres">
      <dgm:prSet presAssocID="{D98091B9-BD12-4C2C-ACFB-6C44C61201B9}" presName="rect1" presStyleLbl="node1" presStyleIdx="0" presStyleCnt="4" custScaleX="153055" custScaleY="120256" custLinFactNeighborX="-33445" custLinFactNeighborY="-6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6136F-9F26-44B7-A242-393D568B1CF0}" type="pres">
      <dgm:prSet presAssocID="{D98091B9-BD12-4C2C-ACFB-6C44C61201B9}" presName="rect2" presStyleLbl="node1" presStyleIdx="1" presStyleCnt="4" custScaleX="148398" custScaleY="112244" custLinFactNeighborX="27323" custLinFactNeighborY="-70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DCB03D-6362-4AE2-A3FD-D4085BF40491}" type="pres">
      <dgm:prSet presAssocID="{D98091B9-BD12-4C2C-ACFB-6C44C61201B9}" presName="rect3" presStyleLbl="node1" presStyleIdx="2" presStyleCnt="4" custScaleX="154648" custScaleY="118367" custLinFactNeighborX="-27725" custLinFactNeighborY="7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5AD8B-1F98-4CC2-8354-AC4AD46FE977}" type="pres">
      <dgm:prSet presAssocID="{D98091B9-BD12-4C2C-ACFB-6C44C61201B9}" presName="rect4" presStyleLbl="node1" presStyleIdx="3" presStyleCnt="4" custScaleX="151577" custScaleY="118390" custLinFactNeighborX="31974" custLinFactNeighborY="70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21CB08-EFFE-4B01-A7AE-239F815E275B}" srcId="{D98091B9-BD12-4C2C-ACFB-6C44C61201B9}" destId="{027F797F-95E6-4665-9A03-5706F89D415A}" srcOrd="1" destOrd="0" parTransId="{E9FEE532-FCB9-4ED8-BAE1-FB1A8D13D1E8}" sibTransId="{F64D0D3A-FD85-4EC4-81DC-62CA7B540F7A}"/>
    <dgm:cxn modelId="{1E630022-1429-4921-AF97-6A8B54E4953F}" type="presOf" srcId="{539DF0EC-2733-45D8-88DF-044BF3B7F878}" destId="{B4DCB03D-6362-4AE2-A3FD-D4085BF40491}" srcOrd="0" destOrd="0" presId="urn:microsoft.com/office/officeart/2005/8/layout/matrix2"/>
    <dgm:cxn modelId="{D28DC8B7-6931-475F-975D-04DBFBA0693E}" type="presOf" srcId="{027F797F-95E6-4665-9A03-5706F89D415A}" destId="{76E6136F-9F26-44B7-A242-393D568B1CF0}" srcOrd="0" destOrd="0" presId="urn:microsoft.com/office/officeart/2005/8/layout/matrix2"/>
    <dgm:cxn modelId="{93A35D29-5994-48F3-A3BB-D38BB60AFCE7}" type="presOf" srcId="{6C549424-FAB5-4658-86DC-BB59F224774D}" destId="{E5C5AD8B-1F98-4CC2-8354-AC4AD46FE977}" srcOrd="0" destOrd="0" presId="urn:microsoft.com/office/officeart/2005/8/layout/matrix2"/>
    <dgm:cxn modelId="{13B44B76-9F16-49E0-BC19-390C999193DC}" srcId="{D98091B9-BD12-4C2C-ACFB-6C44C61201B9}" destId="{6D19E139-5C0E-45A4-9343-C9160543B883}" srcOrd="0" destOrd="0" parTransId="{844FA5D4-EA6C-45AE-BF2A-60CB20388AE8}" sibTransId="{19D9B37A-12D9-42E0-8CAD-FF4C8894E3EA}"/>
    <dgm:cxn modelId="{9477978D-5A5E-4709-B58F-A24A16DA773B}" type="presOf" srcId="{D98091B9-BD12-4C2C-ACFB-6C44C61201B9}" destId="{0F907D57-6CD6-430E-9CAE-B7F3F2053BFE}" srcOrd="0" destOrd="0" presId="urn:microsoft.com/office/officeart/2005/8/layout/matrix2"/>
    <dgm:cxn modelId="{AAE6F4CD-EBD0-4432-AB02-FACF50C8C0D0}" srcId="{D98091B9-BD12-4C2C-ACFB-6C44C61201B9}" destId="{539DF0EC-2733-45D8-88DF-044BF3B7F878}" srcOrd="2" destOrd="0" parTransId="{1B1B12FD-F2E3-4737-8B48-823BC1EEF403}" sibTransId="{6CC06842-2E56-4AB1-9A84-B2B0183CB5AA}"/>
    <dgm:cxn modelId="{11F668E3-A62A-4CA6-A365-D905CA37311C}" srcId="{D98091B9-BD12-4C2C-ACFB-6C44C61201B9}" destId="{6C549424-FAB5-4658-86DC-BB59F224774D}" srcOrd="3" destOrd="0" parTransId="{CE8DCBA4-C9D9-4700-9360-2BB8FE53277D}" sibTransId="{EC26022D-AAE1-4E14-84FD-CA728C2D8B0E}"/>
    <dgm:cxn modelId="{8D9D5B75-61B9-48EE-B63D-EF262C857FAE}" type="presOf" srcId="{6D19E139-5C0E-45A4-9343-C9160543B883}" destId="{E36C5724-2CA9-4747-8B87-38B201C2283F}" srcOrd="0" destOrd="0" presId="urn:microsoft.com/office/officeart/2005/8/layout/matrix2"/>
    <dgm:cxn modelId="{8DC3A3D3-CD28-4323-8052-332E6CD04D6B}" type="presParOf" srcId="{0F907D57-6CD6-430E-9CAE-B7F3F2053BFE}" destId="{7F12E74F-C033-4154-B10C-83351F654CA4}" srcOrd="0" destOrd="0" presId="urn:microsoft.com/office/officeart/2005/8/layout/matrix2"/>
    <dgm:cxn modelId="{CAA17CC4-8A3B-403D-A6B7-7CD80197D6F1}" type="presParOf" srcId="{0F907D57-6CD6-430E-9CAE-B7F3F2053BFE}" destId="{E36C5724-2CA9-4747-8B87-38B201C2283F}" srcOrd="1" destOrd="0" presId="urn:microsoft.com/office/officeart/2005/8/layout/matrix2"/>
    <dgm:cxn modelId="{BF13F6D0-C232-4E6F-BF7A-2B1982FEA8B9}" type="presParOf" srcId="{0F907D57-6CD6-430E-9CAE-B7F3F2053BFE}" destId="{76E6136F-9F26-44B7-A242-393D568B1CF0}" srcOrd="2" destOrd="0" presId="urn:microsoft.com/office/officeart/2005/8/layout/matrix2"/>
    <dgm:cxn modelId="{780BF3D2-2EF3-42FD-B51F-2FF3D8EE1FE0}" type="presParOf" srcId="{0F907D57-6CD6-430E-9CAE-B7F3F2053BFE}" destId="{B4DCB03D-6362-4AE2-A3FD-D4085BF40491}" srcOrd="3" destOrd="0" presId="urn:microsoft.com/office/officeart/2005/8/layout/matrix2"/>
    <dgm:cxn modelId="{2B3C7705-F6A7-4C88-A012-7CAE6A93527B}" type="presParOf" srcId="{0F907D57-6CD6-430E-9CAE-B7F3F2053BFE}" destId="{E5C5AD8B-1F98-4CC2-8354-AC4AD46FE977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6C4D-D63C-4C04-BEF9-5D0FEE32693F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E1755-FE50-4A83-B1D8-B8F4ADB52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20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1755-FE50-4A83-B1D8-B8F4ADB52EC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4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E1755-FE50-4A83-B1D8-B8F4ADB52ECF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5381BCF-1FAB-44D8-85D0-EFBC790C1EA7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C911ECC-E77F-46F2-97D1-DD6E7F921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КУРСОВАЯ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532440" cy="5832648"/>
          </a:xfrm>
          <a:ln w="38100"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dirty="0" smtClean="0">
              <a:cs typeface="Calibri" pitchFamily="34" charset="0"/>
            </a:endParaRPr>
          </a:p>
          <a:p>
            <a:pPr algn="ctr">
              <a:buNone/>
            </a:pPr>
            <a:endParaRPr lang="ru-RU" dirty="0" smtClean="0">
              <a:cs typeface="Calibri" pitchFamily="34" charset="0"/>
            </a:endParaRPr>
          </a:p>
          <a:p>
            <a:pPr algn="ctr">
              <a:buNone/>
            </a:pPr>
            <a:endParaRPr lang="ru-RU" dirty="0" smtClean="0">
              <a:cs typeface="Calibri" pitchFamily="34" charset="0"/>
            </a:endParaRPr>
          </a:p>
          <a:p>
            <a:pPr algn="ctr">
              <a:buNone/>
            </a:pPr>
            <a:r>
              <a:rPr lang="ru-RU" dirty="0" smtClean="0">
                <a:cs typeface="Calibri" pitchFamily="34" charset="0"/>
              </a:rPr>
              <a:t>Разработка и проектирование тура для туристских групп по национальному парку </a:t>
            </a:r>
            <a:r>
              <a:rPr lang="ru-RU" dirty="0" err="1" smtClean="0">
                <a:cs typeface="Calibri" pitchFamily="34" charset="0"/>
              </a:rPr>
              <a:t>Нууксио</a:t>
            </a:r>
            <a:r>
              <a:rPr lang="ru-RU" dirty="0" smtClean="0">
                <a:cs typeface="Calibri" pitchFamily="34" charset="0"/>
              </a:rPr>
              <a:t> и природному центру </a:t>
            </a:r>
            <a:r>
              <a:rPr lang="ru-RU" dirty="0" err="1" smtClean="0">
                <a:cs typeface="Calibri" pitchFamily="34" charset="0"/>
              </a:rPr>
              <a:t>Халтиа</a:t>
            </a:r>
            <a:r>
              <a:rPr lang="ru-RU" dirty="0" smtClean="0">
                <a:cs typeface="Calibri" pitchFamily="34" charset="0"/>
              </a:rPr>
              <a:t> (Финляндия)</a:t>
            </a:r>
            <a:endParaRPr lang="en-US" dirty="0" smtClean="0">
              <a:cs typeface="Calibri" pitchFamily="34" charset="0"/>
            </a:endParaRPr>
          </a:p>
          <a:p>
            <a:pPr algn="ctr"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buNone/>
            </a:pPr>
            <a:endParaRPr lang="ru-RU" sz="2400" b="1" dirty="0" smtClean="0"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sz="2000" dirty="0" smtClean="0">
                <a:cs typeface="Calibri" pitchFamily="34" charset="0"/>
              </a:rPr>
              <a:t>Студентки 3 курса</a:t>
            </a:r>
          </a:p>
          <a:p>
            <a:pPr algn="r">
              <a:buNone/>
            </a:pPr>
            <a:r>
              <a:rPr lang="ru-RU" sz="2000" dirty="0" smtClean="0">
                <a:cs typeface="Calibri" pitchFamily="34" charset="0"/>
              </a:rPr>
              <a:t>Очной формы бучений</a:t>
            </a:r>
          </a:p>
          <a:p>
            <a:pPr algn="r">
              <a:buNone/>
            </a:pPr>
            <a:r>
              <a:rPr lang="ru-RU" sz="2000" dirty="0" smtClean="0">
                <a:cs typeface="Calibri" pitchFamily="34" charset="0"/>
              </a:rPr>
              <a:t>Факультета </a:t>
            </a:r>
            <a:r>
              <a:rPr lang="ru-RU" sz="2000" dirty="0" err="1" smtClean="0">
                <a:cs typeface="Calibri" pitchFamily="34" charset="0"/>
              </a:rPr>
              <a:t>ЕГиТ</a:t>
            </a:r>
            <a:r>
              <a:rPr lang="ru-RU" sz="2000" dirty="0" smtClean="0">
                <a:cs typeface="Calibri" pitchFamily="34" charset="0"/>
              </a:rPr>
              <a:t> направления туризм</a:t>
            </a:r>
          </a:p>
          <a:p>
            <a:pPr algn="r">
              <a:buNone/>
            </a:pPr>
            <a:r>
              <a:rPr lang="ru-RU" sz="2000" dirty="0" smtClean="0">
                <a:cs typeface="Calibri" pitchFamily="34" charset="0"/>
              </a:rPr>
              <a:t>Соколовой Светланы Александровны</a:t>
            </a:r>
          </a:p>
          <a:p>
            <a:pPr algn="r">
              <a:buNone/>
            </a:pPr>
            <a:endParaRPr lang="ru-RU" sz="2000" dirty="0" smtClean="0">
              <a:cs typeface="Calibri" pitchFamily="34" charset="0"/>
            </a:endParaRPr>
          </a:p>
          <a:p>
            <a:pPr algn="r">
              <a:buNone/>
            </a:pPr>
            <a:r>
              <a:rPr lang="ru-RU" sz="2000" dirty="0" smtClean="0">
                <a:cs typeface="Calibri" pitchFamily="34" charset="0"/>
              </a:rPr>
              <a:t>Научный руководитель доц., к.п.н.</a:t>
            </a:r>
          </a:p>
          <a:p>
            <a:pPr algn="r">
              <a:buNone/>
            </a:pPr>
            <a:r>
              <a:rPr lang="ru-RU" sz="2000" dirty="0" err="1" smtClean="0">
                <a:cs typeface="Calibri" pitchFamily="34" charset="0"/>
              </a:rPr>
              <a:t>Макарский</a:t>
            </a:r>
            <a:r>
              <a:rPr lang="ru-RU" sz="2000" dirty="0" smtClean="0">
                <a:cs typeface="Calibri" pitchFamily="34" charset="0"/>
              </a:rPr>
              <a:t> Анатолий Моисеевич</a:t>
            </a:r>
          </a:p>
          <a:p>
            <a:pPr algn="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Общие правила поведения в национальных парках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Финлянлдии</a:t>
            </a:r>
            <a:endParaRPr lang="ru-RU" sz="3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88840"/>
          <a:ext cx="8280920" cy="4464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5074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Можно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Нельзя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Передвигаться пешком или на велосипеде везде, где это не повредит посадкам и не нарушит границы частной собственности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Разводить огонь на чужой территории и вообще разводить огонь без веских оснований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7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Разбивать палатку в удалении от частной собственности и не мешающей проходу туристов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Нарушать покой людей, причинять беспокойство диким животным и птицам, наносить ущерб природе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95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Собирать дикорастущие ягоды, грибы и цветы 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Мусорить</a:t>
                      </a:r>
                      <a:b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2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Ловить рыбу на поплавочную удочку без блесны (с берега и с лодки), купаться и умываться в водоемах 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Рыбачить без соответствующей лицензии (кроме ловли на удочку) и везде, где есть табличка с надписью: «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Kalastus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kieletty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» («Рыбалка запрещена»)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869160"/>
            <a:ext cx="4427984" cy="15121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Наиболее удобными вариантами для посещения русского населения являются парки, находящиеся в Восточной Финляндии и Южной Финляндии.</a:t>
            </a:r>
            <a:endParaRPr lang="ru-RU" sz="1800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5039544" y="404664"/>
            <a:ext cx="4104456" cy="3240360"/>
          </a:xfrm>
          <a:prstGeom prst="wedgeEllipseCallou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Всемирно известные путеводители </a:t>
            </a:r>
            <a:r>
              <a:rPr lang="ru-RU" dirty="0" err="1">
                <a:solidFill>
                  <a:schemeClr val="tx1"/>
                </a:solidFill>
              </a:rPr>
              <a:t>Lonely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Planet</a:t>
            </a:r>
            <a:r>
              <a:rPr lang="ru-RU" dirty="0">
                <a:solidFill>
                  <a:schemeClr val="tx1"/>
                </a:solidFill>
              </a:rPr>
              <a:t> недавно определили 50 тайных жемчужин в Европе, и одной из таких жемчужин стал национальный парк </a:t>
            </a:r>
            <a:r>
              <a:rPr lang="ru-RU" dirty="0" err="1">
                <a:solidFill>
                  <a:schemeClr val="tx1"/>
                </a:solidFill>
              </a:rPr>
              <a:t>Линнансаари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ac32da9ac92bcecc70165a6418e514fe7182fd71_sho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3933056"/>
            <a:ext cx="399644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9552" y="764704"/>
            <a:ext cx="4104456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Тенденция  к экологическому туризму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6" y="2420888"/>
            <a:ext cx="4176464" cy="216024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Экологический туризм  постепенно начинает завоевывать сердца российских туристов и становится все более популярным поводом посетить Финляндию.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548680"/>
            <a:ext cx="90010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Национальный парк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Нууксио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1ulRnifHGvA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3024336" cy="4908722"/>
          </a:xfrm>
        </p:spPr>
      </p:pic>
      <p:sp>
        <p:nvSpPr>
          <p:cNvPr id="5" name="TextBox 4"/>
          <p:cNvSpPr txBox="1"/>
          <p:nvPr/>
        </p:nvSpPr>
        <p:spPr>
          <a:xfrm>
            <a:off x="4499992" y="5301208"/>
            <a:ext cx="37079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Одним из преимуществ является небольшое расстояние от столицы и развитость туристской инфраструктуры</a:t>
            </a:r>
            <a:endParaRPr lang="ru-RU" dirty="0"/>
          </a:p>
        </p:txBody>
      </p:sp>
      <p:sp>
        <p:nvSpPr>
          <p:cNvPr id="6" name="Стрелка вверх 5"/>
          <p:cNvSpPr/>
          <p:nvPr/>
        </p:nvSpPr>
        <p:spPr>
          <a:xfrm>
            <a:off x="6839744" y="1196752"/>
            <a:ext cx="2304256" cy="3672408"/>
          </a:xfrm>
          <a:prstGeom prst="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В 2013 году количество гостей составило 267.400 человек, а в  2014 году около 300 тыс. </a:t>
            </a:r>
            <a:r>
              <a:rPr lang="ru-RU" dirty="0" smtClean="0">
                <a:solidFill>
                  <a:schemeClr val="tx1"/>
                </a:solidFill>
              </a:rPr>
              <a:t>человек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Mustalampi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2348880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3672408" cy="23042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Флора и фауна </a:t>
            </a:r>
            <a:r>
              <a:rPr lang="ru-RU" sz="1800" dirty="0" err="1" smtClean="0"/>
              <a:t>Нууксио</a:t>
            </a:r>
            <a:r>
              <a:rPr lang="ru-RU" sz="1800" dirty="0" smtClean="0"/>
              <a:t> очень разнообразна. Природа заповедника необычайно красива: дикие скалы, пышные рощи, топкие болота и валуны, покрытые лишайниками. </a:t>
            </a:r>
            <a:endParaRPr lang="ru-RU" sz="1800" dirty="0"/>
          </a:p>
        </p:txBody>
      </p:sp>
      <p:pic>
        <p:nvPicPr>
          <p:cNvPr id="4" name="Рисунок 3" descr="x-eN6jf9Pz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645024"/>
            <a:ext cx="4464496" cy="2658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elsinki-nuuksio-flickr.com-orth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764704"/>
            <a:ext cx="4363062" cy="2487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692696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Природные ресурсы</a:t>
            </a:r>
            <a:endParaRPr lang="ru-RU" sz="3200" dirty="0"/>
          </a:p>
        </p:txBody>
      </p:sp>
      <p:sp>
        <p:nvSpPr>
          <p:cNvPr id="7" name="Блок-схема: документ 6"/>
          <p:cNvSpPr/>
          <p:nvPr/>
        </p:nvSpPr>
        <p:spPr>
          <a:xfrm>
            <a:off x="467544" y="4005064"/>
            <a:ext cx="3672408" cy="1944216"/>
          </a:xfrm>
          <a:prstGeom prst="flowChart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422108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Живописные маршруты максимально окультурены, по болотам проложены мостки, через канавы мостики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altian-ja-Nuuksion-lhipolu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968552" cy="593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Капля 6"/>
          <p:cNvSpPr/>
          <p:nvPr/>
        </p:nvSpPr>
        <p:spPr>
          <a:xfrm>
            <a:off x="4391472" y="1916832"/>
            <a:ext cx="4752528" cy="3960440"/>
          </a:xfrm>
          <a:prstGeom prst="teardrop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карте парка многообразие троп</a:t>
            </a:r>
            <a:r>
              <a:rPr lang="ru-RU" dirty="0"/>
              <a:t>, мест размещений и велосипедных дорожек.  Парк обладает всем необходимым для катания на велосипеде, верховой езды,  сбора ягод и грибов, купания и </a:t>
            </a:r>
            <a:r>
              <a:rPr lang="ru-RU" dirty="0" err="1"/>
              <a:t>геокешинга</a:t>
            </a:r>
            <a:r>
              <a:rPr lang="ru-RU" dirty="0"/>
              <a:t>  </a:t>
            </a:r>
            <a:r>
              <a:rPr lang="ru-RU" dirty="0" err="1"/>
              <a:t>и</a:t>
            </a:r>
            <a:r>
              <a:rPr lang="ru-RU" dirty="0"/>
              <a:t> прочих видов активного туризма.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FS2yW1nf9Q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11960" cy="2713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95536" y="4221088"/>
            <a:ext cx="3923928" cy="2308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В общей сложности, в национальном парке 33 км размеченных туристических троп, а также навесы для приготовления пищи и места для кемпинга, которые делают парк отличным местом для путешествия и походов.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293096"/>
            <a:ext cx="4176464" cy="1754326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/>
              <a:t>Недалеко от парковки есть карта парка. Здесь каждый желающий может выбрать на свое усмотрение тропу по категории сложности и выйти на маршрут.</a:t>
            </a:r>
          </a:p>
          <a:p>
            <a:endParaRPr lang="ru-RU" dirty="0"/>
          </a:p>
        </p:txBody>
      </p:sp>
      <p:pic>
        <p:nvPicPr>
          <p:cNvPr id="8" name="Рисунок 7" descr="16tH4NN7R4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3933422" cy="2505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23728" y="692696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Туристские тропы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432048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+mn-lt"/>
              </a:rPr>
              <a:t>Кольцевые маршруты национального парка </a:t>
            </a:r>
            <a:r>
              <a:rPr lang="ru-RU" sz="2800" dirty="0" err="1" smtClean="0">
                <a:latin typeface="+mn-lt"/>
              </a:rPr>
              <a:t>Нууксио</a:t>
            </a:r>
            <a:r>
              <a:rPr lang="ru-RU" sz="2800" dirty="0" smtClean="0">
                <a:latin typeface="+mn-lt"/>
              </a:rPr>
              <a:t> и их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2800" dirty="0" smtClean="0">
                <a:latin typeface="+mn-lt"/>
              </a:rPr>
              <a:t>характеристика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27584" y="2996952"/>
          <a:ext cx="7931224" cy="36271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32864"/>
                <a:gridCol w="2313257"/>
                <a:gridCol w="3585103"/>
              </a:tblGrid>
              <a:tr h="47566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/>
                        <a:t>Название маршрута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Протяженность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Краткое описание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/>
                        <a:t>Haukankierros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3,7 км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Средняя сложность маршрута. Подойдет для всех.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5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/>
                        <a:t>Korpinkierros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7,2 км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/>
                        <a:t>Самый длинный маршрут. Подойдет для молодежи и людей со спортивной подготовкой.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59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err="1"/>
                        <a:t>Klassarinkierros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3,9 км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Не имеет туристских сооружений. Подойдет для людей со спортивной подготовкой.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701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 dirty="0" err="1"/>
                        <a:t>Maahisenkierros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2,0 км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/>
                        <a:t>Подходит для инвалидных и детских колясок. Зимой тропа не обслуживается, поэтому она не доступна для инвалидных колясок в зимнее время.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0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400"/>
                        <a:t>Punarinnankierros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2,4 км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Простой маршрут. Подойдет для всех, в том числе пожилым людям.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 descr="17As1U6pPKo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548680"/>
            <a:ext cx="3168352" cy="2307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581128"/>
            <a:ext cx="8136904" cy="1944216"/>
          </a:xfrm>
          <a:ln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Внешний облик здания природного центра созвучен с мотивами эпоса «Калевала». Архитектура самого здания ассоциировалась у автора идеи с уткой, сидящей в гнезде, а утиное яйцо представлено на главной экспозиции. </a:t>
            </a:r>
          </a:p>
          <a:p>
            <a:endParaRPr lang="ru-RU" dirty="0"/>
          </a:p>
        </p:txBody>
      </p:sp>
      <p:sp>
        <p:nvSpPr>
          <p:cNvPr id="5" name="Загнутый угол 4"/>
          <p:cNvSpPr/>
          <p:nvPr/>
        </p:nvSpPr>
        <p:spPr>
          <a:xfrm>
            <a:off x="323528" y="692696"/>
            <a:ext cx="3240360" cy="3384376"/>
          </a:xfrm>
          <a:prstGeom prst="foldedCorne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 представляет собой начало новой эры для деревянного строительства в Финляндии и презентуется как первое крупное общественное здание, которое было построено полностью из древесных материалов</a:t>
            </a:r>
            <a:r>
              <a:rPr lang="ru-RU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6" name="Рисунок 5" descr="6s392TL-sVw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807344"/>
            <a:ext cx="4752528" cy="367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36912"/>
            <a:ext cx="4320480" cy="396044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Солнечные и водные коллекторы  являются частью архитектуры, как напоминание, что солнце и вода являются источниками всей жизни. Таким образом, природный центр функционирует и гармонирует с окружающей природой в своем уникальном продуманном дизайне и в использовании ультрасовременных технологий.</a:t>
            </a:r>
          </a:p>
          <a:p>
            <a:endParaRPr lang="ru-RU" dirty="0"/>
          </a:p>
        </p:txBody>
      </p:sp>
      <p:pic>
        <p:nvPicPr>
          <p:cNvPr id="5" name="Рисунок 4" descr="hwIMow2ipWU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69310"/>
            <a:ext cx="4104456" cy="29556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Загнутый угол 6"/>
          <p:cNvSpPr/>
          <p:nvPr/>
        </p:nvSpPr>
        <p:spPr>
          <a:xfrm rot="375110">
            <a:off x="6555408" y="1307952"/>
            <a:ext cx="2160240" cy="2160240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На крыше здания растут трава и мох, которые связывают углекислый газ из атмосферы.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836712"/>
            <a:ext cx="54726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Уникальная архитектура центра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4797152"/>
            <a:ext cx="6840760" cy="171101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Финский центр активно сотрудничает с различными субъектами, включая города, муниципалитеты и предприятия столичного региона.  Корпоративное партнерство дает возможность дальнейшего развития деятельности центра </a:t>
            </a:r>
            <a:r>
              <a:rPr lang="ru-RU" dirty="0" err="1" smtClean="0"/>
              <a:t>Халтии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0-QhRAmQvq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836712"/>
            <a:ext cx="6111517" cy="3665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3" descr="l_1.pn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4" r="7596"/>
          <a:stretch>
            <a:fillRect/>
          </a:stretch>
        </p:blipFill>
        <p:spPr>
          <a:xfrm rot="21321684">
            <a:off x="323528" y="908720"/>
            <a:ext cx="1979712" cy="1599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8229600" cy="84584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Актуальность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исследования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87624" y="1268760"/>
            <a:ext cx="7704856" cy="309634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Финляндия  располагает богатейшими ресурсами для развития этого вида туризма, расположена в относительной близости от России, имеет развитую инфраструктуру и  густую сеть транспортных путей, что обеспечивает свободное перемещение туристов. Национальный парк </a:t>
            </a:r>
            <a:r>
              <a:rPr lang="ru-RU" dirty="0" err="1" smtClean="0"/>
              <a:t>Нууксио</a:t>
            </a:r>
            <a:r>
              <a:rPr lang="ru-RU" dirty="0" smtClean="0"/>
              <a:t> и природный центр </a:t>
            </a:r>
            <a:r>
              <a:rPr lang="ru-RU" dirty="0" err="1" smtClean="0"/>
              <a:t>Халтиа</a:t>
            </a:r>
            <a:r>
              <a:rPr lang="ru-RU" dirty="0" smtClean="0"/>
              <a:t> является перспективным вариантом для успешного развития и продвижения туристского продукта.</a:t>
            </a:r>
          </a:p>
          <a:p>
            <a:pPr algn="ctr"/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627784" y="3933056"/>
            <a:ext cx="5040560" cy="2232248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ru-RU" b="1" dirty="0" smtClean="0"/>
              <a:t>Объект исследования</a:t>
            </a:r>
            <a:r>
              <a:rPr lang="ru-RU" dirty="0" smtClean="0"/>
              <a:t>: Национальный парк </a:t>
            </a:r>
            <a:r>
              <a:rPr lang="ru-RU" dirty="0" err="1" smtClean="0"/>
              <a:t>Нууксио</a:t>
            </a:r>
            <a:r>
              <a:rPr lang="ru-RU" dirty="0" smtClean="0"/>
              <a:t> и природный центр </a:t>
            </a:r>
            <a:r>
              <a:rPr lang="ru-RU" dirty="0" err="1" smtClean="0"/>
              <a:t>Халтиа</a:t>
            </a:r>
            <a:r>
              <a:rPr lang="ru-RU" dirty="0" smtClean="0"/>
              <a:t> (Финляндия).</a:t>
            </a:r>
          </a:p>
          <a:p>
            <a:endParaRPr lang="ru-RU" dirty="0" smtClean="0"/>
          </a:p>
          <a:p>
            <a:r>
              <a:rPr lang="ru-RU" b="1" dirty="0" smtClean="0"/>
              <a:t>Предмет исследования</a:t>
            </a:r>
            <a:r>
              <a:rPr lang="ru-RU" dirty="0" smtClean="0"/>
              <a:t>: Разработка, проектирование и позиционирование тура для туристских групп  «Национальный парк </a:t>
            </a:r>
            <a:r>
              <a:rPr lang="ru-RU" dirty="0" err="1" smtClean="0"/>
              <a:t>Нууксио</a:t>
            </a:r>
            <a:r>
              <a:rPr lang="ru-RU" dirty="0" smtClean="0"/>
              <a:t> и природный центр </a:t>
            </a:r>
            <a:r>
              <a:rPr lang="ru-RU" dirty="0" err="1" smtClean="0"/>
              <a:t>Халтиа</a:t>
            </a:r>
            <a:r>
              <a:rPr lang="ru-RU" dirty="0" smtClean="0"/>
              <a:t>.»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505" name="Object 1"/>
          <p:cNvGraphicFramePr>
            <a:graphicFrameLocks/>
          </p:cNvGraphicFramePr>
          <p:nvPr/>
        </p:nvGraphicFramePr>
        <p:xfrm>
          <a:off x="1835696" y="620689"/>
          <a:ext cx="5976664" cy="4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3" imgW="5372045" imgH="4238535" progId="Excel.Sheet.8">
                  <p:embed/>
                </p:oleObj>
              </mc:Choice>
              <mc:Fallback>
                <p:oleObj name="Worksheet" r:id="rId3" imgW="5372045" imgH="4238535" progId="Excel.Sheet.8">
                  <p:embed/>
                  <p:pic>
                    <p:nvPicPr>
                      <p:cNvPr id="0" name="Picture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44"/>
                      <a:stretch>
                        <a:fillRect/>
                      </a:stretch>
                    </p:blipFill>
                    <p:spPr bwMode="auto">
                      <a:xfrm>
                        <a:off x="1835696" y="620689"/>
                        <a:ext cx="5976664" cy="417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15616" y="4826675"/>
            <a:ext cx="7128792" cy="175432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Самые </a:t>
            </a:r>
            <a:r>
              <a:rPr lang="ru-RU" dirty="0"/>
              <a:t>большие вложения вносят Муниципалитет города </a:t>
            </a:r>
            <a:r>
              <a:rPr lang="ru-RU" dirty="0" err="1"/>
              <a:t>Эспоо</a:t>
            </a:r>
            <a:r>
              <a:rPr lang="ru-RU" dirty="0"/>
              <a:t>, Хельсинки и Министерство окружающей среды. В настоящее время центр также акцентируется на продвижении экологического туризма в </a:t>
            </a:r>
            <a:r>
              <a:rPr lang="ru-RU" dirty="0" err="1"/>
              <a:t>в</a:t>
            </a:r>
            <a:r>
              <a:rPr lang="ru-RU" dirty="0"/>
              <a:t> национальных парках Финляндии и ближайших территориях.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83649_582369588474495_765383131_n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616" y="1268760"/>
            <a:ext cx="3456384" cy="2231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75656" y="3645024"/>
          <a:ext cx="6480720" cy="292814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3240021"/>
                <a:gridCol w="3240699"/>
              </a:tblGrid>
              <a:tr h="286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/>
                        <a:t>Взрослые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/>
                        <a:t>10 €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/>
                        <a:t>Дети 7 – 17, пенсионеры, студенты, безработные, военные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/>
                        <a:t>5 €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/>
                        <a:t>Семейный билет (включает 1-2 взрослых и 1-4 детей)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/>
                        <a:t>22 €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65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/>
                        <a:t>Годовой абонемент (именной)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/>
                        <a:t>16 €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/>
                        <a:t>Групповой билет (по предварительному заказу)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/>
                        <a:t>8 € / чел, минимум 10 человек/группа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87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400"/>
                        <a:t>Экскурсия с гидом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dirty="0"/>
                        <a:t>90 € / час,  макс. 25 человек / группа.  (цена </a:t>
                      </a:r>
                      <a:r>
                        <a:rPr lang="ru-RU" sz="1400" dirty="0" err="1"/>
                        <a:t>вкл</a:t>
                      </a:r>
                      <a:r>
                        <a:rPr lang="ru-RU" sz="1400" dirty="0"/>
                        <a:t>. 24% НДС)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620688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Стоимость посещения главной выставки</a:t>
            </a:r>
            <a:endParaRPr lang="ru-RU" sz="3200" dirty="0"/>
          </a:p>
        </p:txBody>
      </p:sp>
      <p:pic>
        <p:nvPicPr>
          <p:cNvPr id="8" name="Рисунок 7" descr="Sc8N3zsIYAs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7" y="1308645"/>
            <a:ext cx="3888433" cy="2192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CZ-PPYL8A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04664"/>
            <a:ext cx="4466245" cy="2232248"/>
          </a:xfrm>
          <a:prstGeom prst="rect">
            <a:avLst/>
          </a:prstGeom>
        </p:spPr>
      </p:pic>
      <p:pic>
        <p:nvPicPr>
          <p:cNvPr id="5" name="Рисунок 4" descr="vvKHDn8LkW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4664"/>
            <a:ext cx="3347864" cy="2240207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2852936"/>
          <a:ext cx="8424936" cy="37846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84376"/>
                <a:gridCol w="5040560"/>
              </a:tblGrid>
              <a:tr h="11826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 dirty="0"/>
                        <a:t>Одежда: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b="0" dirty="0" smtClean="0"/>
                        <a:t>- Водонепроницаемая </a:t>
                      </a:r>
                      <a:r>
                        <a:rPr lang="ru-RU" sz="1400" b="0" dirty="0"/>
                        <a:t>куртка 5 €   </a:t>
                      </a:r>
                      <a:endParaRPr lang="ru-RU" sz="1100" b="0" dirty="0"/>
                    </a:p>
                    <a:p>
                      <a:pPr algn="just"/>
                      <a:r>
                        <a:rPr lang="ru-RU" sz="1400" b="0" dirty="0"/>
                        <a:t>-Водонепроницаемые брюки 5 €   </a:t>
                      </a:r>
                      <a:endParaRPr lang="ru-RU" sz="1100" b="0" dirty="0"/>
                    </a:p>
                    <a:p>
                      <a:pPr algn="just"/>
                      <a:r>
                        <a:rPr lang="ru-RU" sz="1400" b="0" dirty="0"/>
                        <a:t>-Резиновые сапоги 5 €   </a:t>
                      </a:r>
                      <a:endParaRPr lang="ru-RU" sz="1100" b="0" dirty="0"/>
                    </a:p>
                    <a:p>
                      <a:pPr algn="just"/>
                      <a:r>
                        <a:rPr lang="ru-RU" sz="1400" b="0" dirty="0"/>
                        <a:t>-Валенки 5 €   </a:t>
                      </a:r>
                      <a:endParaRPr lang="ru-RU" sz="1100" b="0" dirty="0"/>
                    </a:p>
                    <a:p>
                      <a:pPr algn="just"/>
                      <a:r>
                        <a:rPr lang="ru-RU" sz="1400" b="0" dirty="0"/>
                        <a:t>-Шерстяные носки (включены в аренду сапог)</a:t>
                      </a:r>
                      <a:endParaRPr lang="ru-RU" sz="11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615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Рюкзаки: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/>
                        <a:t>- </a:t>
                      </a:r>
                      <a:r>
                        <a:rPr lang="ru-RU" sz="1400"/>
                        <a:t>Небольшой рюкзак для дневного похода 5 € / день </a:t>
                      </a:r>
                      <a:endParaRPr lang="ru-RU" sz="1100"/>
                    </a:p>
                    <a:p>
                      <a:pPr algn="just"/>
                      <a:r>
                        <a:rPr lang="ru-RU" sz="1400"/>
                        <a:t>- Рюкзак 10 € / день </a:t>
                      </a:r>
                      <a:endParaRPr lang="ru-RU" sz="1100"/>
                    </a:p>
                    <a:p>
                      <a:pPr algn="just"/>
                      <a:r>
                        <a:rPr lang="ru-RU" sz="1400"/>
                        <a:t>- Рюкзак для переноски детей 10 € / день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61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400"/>
                        <a:t>Спортивный инвентарь: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/>
                        <a:t>- Палки для скандинавской ходьбы 5 € / день </a:t>
                      </a:r>
                      <a:endParaRPr lang="ru-RU" sz="1100"/>
                    </a:p>
                    <a:p>
                      <a:pPr algn="just"/>
                      <a:r>
                        <a:rPr lang="ru-RU" sz="1400"/>
                        <a:t>- Велосипед 25 € / 4 ч, 40 € / 8 ч, 65 € / 24 ч </a:t>
                      </a:r>
                      <a:endParaRPr lang="ru-RU" sz="1100"/>
                    </a:p>
                    <a:p>
                      <a:pPr algn="just"/>
                      <a:r>
                        <a:rPr lang="ru-RU" sz="1400"/>
                        <a:t>- Снегоступы 10 € / день </a:t>
                      </a:r>
                      <a:endParaRPr lang="ru-RU" sz="1100"/>
                    </a:p>
                    <a:p>
                      <a:pPr algn="just"/>
                      <a:r>
                        <a:rPr lang="ru-RU" sz="1400"/>
                        <a:t>- Лыжи «Алтай» 15 € / 3 ч, 25 € / 24 ч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09613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Другое оборудование (только для использования на тропах в окрестностях центра </a:t>
                      </a:r>
                      <a:r>
                        <a:rPr lang="ru-RU" sz="1400" dirty="0" err="1"/>
                        <a:t>Халтиа</a:t>
                      </a:r>
                      <a:r>
                        <a:rPr lang="ru-RU" sz="1400" dirty="0"/>
                        <a:t>):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/>
                        <a:t>- Детская коляска </a:t>
                      </a:r>
                      <a:endParaRPr lang="ru-RU" sz="1100" dirty="0"/>
                    </a:p>
                    <a:p>
                      <a:pPr algn="just"/>
                      <a:r>
                        <a:rPr lang="ru-RU" sz="1400" dirty="0"/>
                        <a:t>- Инвалидное кресло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</a:rPr>
              <a:t>Активный отдых в </a:t>
            </a:r>
            <a:r>
              <a:rPr lang="ru-RU" sz="3200" dirty="0" err="1" smtClean="0">
                <a:solidFill>
                  <a:schemeClr val="tx1"/>
                </a:solidFill>
                <a:latin typeface="+mn-lt"/>
              </a:rPr>
              <a:t>Нууксио</a:t>
            </a: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2" y="4005064"/>
          <a:ext cx="8229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Зима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Лето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Езда на санях, на упряжках с </a:t>
                      </a:r>
                      <a:r>
                        <a:rPr lang="ru-RU" sz="1400" dirty="0" err="1"/>
                        <a:t>хаски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Катание на лодках, байдарках и каноэ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Прогулки на снегоступах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 err="1"/>
                        <a:t>Трекинг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Зимняя рыбалка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Рыбалка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Катание на сноуборде и горных лыжах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Катание на велосипеде, на лошадях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Сауна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Сауна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/>
                        <a:t>Знакомство с оленями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/>
                        <a:t>Собирание грибов и ягод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Рисунок 5" descr="225WFiMCCB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12776"/>
            <a:ext cx="4104456" cy="2505557"/>
          </a:xfrm>
          <a:prstGeom prst="rect">
            <a:avLst/>
          </a:prstGeom>
        </p:spPr>
      </p:pic>
      <p:pic>
        <p:nvPicPr>
          <p:cNvPr id="7" name="Рисунок 6" descr="Wilderness-Canoeing-Adventure-in-Nuuksio-National-Park-2-800-600x4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412777"/>
            <a:ext cx="4010711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37112"/>
            <a:ext cx="3419872" cy="2420888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92D05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Выбранная группа: </a:t>
            </a:r>
            <a:r>
              <a:rPr lang="ru-RU" b="1" i="1" dirty="0" smtClean="0"/>
              <a:t>молодежь от 18 до 30 лет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Главная цель</a:t>
            </a:r>
            <a:r>
              <a:rPr lang="ru-RU" dirty="0" smtClean="0"/>
              <a:t>: является активный отдых, поддержание физического здоровья и общение.</a:t>
            </a:r>
          </a:p>
        </p:txBody>
      </p:sp>
      <p:sp>
        <p:nvSpPr>
          <p:cNvPr id="5" name="Капля 4"/>
          <p:cNvSpPr/>
          <p:nvPr/>
        </p:nvSpPr>
        <p:spPr>
          <a:xfrm>
            <a:off x="3059832" y="2420888"/>
            <a:ext cx="6084168" cy="4437112"/>
          </a:xfrm>
          <a:prstGeom prst="teardrop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Данная социальная группа обладает следующими особенностями, которые нужно учитывать при построении маршрута: </a:t>
            </a:r>
          </a:p>
          <a:p>
            <a:r>
              <a:rPr lang="ru-RU" dirty="0"/>
              <a:t>1.         стремление идти на риск; </a:t>
            </a:r>
          </a:p>
          <a:p>
            <a:r>
              <a:rPr lang="ru-RU" dirty="0"/>
              <a:t>2.         высокая степень мобильности;</a:t>
            </a:r>
          </a:p>
          <a:p>
            <a:r>
              <a:rPr lang="ru-RU" dirty="0"/>
              <a:t>3.         высокая степень адаптации к изменяющимся условиям;</a:t>
            </a:r>
          </a:p>
          <a:p>
            <a:r>
              <a:rPr lang="ru-RU" dirty="0"/>
              <a:t>4.         стремление к максимальному проявлению сил;</a:t>
            </a:r>
          </a:p>
          <a:p>
            <a:r>
              <a:rPr lang="ru-RU" dirty="0"/>
              <a:t>5.         определённое критическое отношение к старому поколению</a:t>
            </a:r>
            <a:endParaRPr lang="ru-RU" dirty="0">
              <a:noFill/>
            </a:endParaRPr>
          </a:p>
        </p:txBody>
      </p:sp>
      <p:pic>
        <p:nvPicPr>
          <p:cNvPr id="7" name="Рисунок 6" descr="Nuuksio11 Visit Finland_640px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6792"/>
            <a:ext cx="4320480" cy="19374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71600" y="76470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Целевая группа и ее предпочтения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5436096" cy="472971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dirty="0" smtClean="0"/>
              <a:t>- организация совместного отдыха молодежный компаний ( в т.ч.  для студентов) на базе природно-ландшафтного парка </a:t>
            </a:r>
            <a:r>
              <a:rPr lang="ru-RU" dirty="0" err="1" smtClean="0"/>
              <a:t>Нууксио</a:t>
            </a:r>
            <a:r>
              <a:rPr lang="ru-RU" dirty="0" smtClean="0"/>
              <a:t>  и знакомство с современным природным центром </a:t>
            </a:r>
            <a:r>
              <a:rPr lang="ru-RU" dirty="0" err="1" smtClean="0"/>
              <a:t>Халтиа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- пропаганда экологического туризма среди молодежи;</a:t>
            </a:r>
          </a:p>
          <a:p>
            <a:r>
              <a:rPr lang="ru-RU" dirty="0" smtClean="0"/>
              <a:t>- представление современной стороны Хельсинки </a:t>
            </a:r>
          </a:p>
          <a:p>
            <a:r>
              <a:rPr lang="ru-RU" dirty="0" smtClean="0"/>
              <a:t>- обеспечение активного отдыха и всего необходимого снаряжения.</a:t>
            </a:r>
          </a:p>
          <a:p>
            <a:r>
              <a:rPr lang="ru-RU" dirty="0" smtClean="0"/>
              <a:t>- безопасность туристов во время всей поездки</a:t>
            </a:r>
          </a:p>
          <a:p>
            <a:r>
              <a:rPr lang="ru-RU" dirty="0" smtClean="0"/>
              <a:t>- получение реальных отзывов и предложений о проведенном туре от туристов.</a:t>
            </a:r>
          </a:p>
        </p:txBody>
      </p:sp>
      <p:pic>
        <p:nvPicPr>
          <p:cNvPr id="4" name="Рисунок 3" descr="Za_JOfKv8W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2924944"/>
            <a:ext cx="2376264" cy="3608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13738830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5" y="836712"/>
            <a:ext cx="3312367" cy="201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548680"/>
            <a:ext cx="5364088" cy="12311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Цели тура «Современная Финляндия»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0668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День 1. Санкт-Петербург – Хельсинки –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Эспоо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2000" b="1" dirty="0" err="1" smtClean="0">
                <a:solidFill>
                  <a:schemeClr val="tx1"/>
                </a:solidFill>
                <a:latin typeface="+mn-lt"/>
              </a:rPr>
              <a:t>Нууксио</a:t>
            </a:r>
            <a:r>
              <a:rPr lang="ru-RU" sz="2000" b="1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+mn-lt"/>
              </a:rPr>
            </a:br>
            <a:endParaRPr lang="ru-RU" sz="2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0674" t="47397" r="15222" b="21644"/>
          <a:stretch>
            <a:fillRect/>
          </a:stretch>
        </p:blipFill>
        <p:spPr bwMode="auto">
          <a:xfrm>
            <a:off x="1259632" y="1268760"/>
            <a:ext cx="6192688" cy="226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67544" y="3717032"/>
          <a:ext cx="820891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4478"/>
                <a:gridCol w="5834434"/>
              </a:tblGrid>
              <a:tr h="311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06:40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Скоростной поезд </a:t>
                      </a: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ALLEGRO</a:t>
                      </a: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 Санкт-Петербург – Хельсинки.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10:16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Прибытие в Хельсинки. Знакомство с русскоговорящим гидом.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11:00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Экскурсия « Дизайнерский Хельсинки»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13:00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Обед в </a:t>
                      </a: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Vapiano.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207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14:45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Отъезд в Эспоо. Поход в продуктовый магазин. Закупка необходимых товаров.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16:30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Прибытие в национальный парк Нууксио.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10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17:00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Заселение в Виллу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Армас</a:t>
                      </a: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. Свободное время.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892480" cy="1066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День 2.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Нууксио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Халтиа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 – </a:t>
            </a:r>
            <a:r>
              <a:rPr lang="ru-RU" sz="2800" b="1" dirty="0" err="1" smtClean="0">
                <a:solidFill>
                  <a:schemeClr val="tx1"/>
                </a:solidFill>
                <a:latin typeface="+mn-lt"/>
              </a:rPr>
              <a:t>Нууксио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endParaRPr lang="ru-RU" sz="3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1314" t="47945" r="17146" b="26301"/>
          <a:stretch>
            <a:fillRect/>
          </a:stretch>
        </p:blipFill>
        <p:spPr bwMode="auto">
          <a:xfrm>
            <a:off x="1331640" y="1484784"/>
            <a:ext cx="655272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3212976"/>
          <a:ext cx="6552728" cy="2952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687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12:00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Встреча с русскоязычным гидом в центре Халтиа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12:30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Обед в ресторане </a:t>
                      </a:r>
                      <a:r>
                        <a:rPr lang="ru-RU" sz="1400" dirty="0" err="1">
                          <a:latin typeface="Calibri"/>
                          <a:ea typeface="Times New Roman"/>
                          <a:cs typeface="Times New Roman"/>
                        </a:rPr>
                        <a:t>Халтиа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13:00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Свободное время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14:00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Посещение главной выставки центра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744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16:00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Ознакомительный проход по маршруту </a:t>
                      </a:r>
                      <a:r>
                        <a:rPr lang="en-US" sz="1400" dirty="0" err="1">
                          <a:latin typeface="Calibri"/>
                          <a:ea typeface="Times New Roman"/>
                          <a:cs typeface="Times New Roman"/>
                        </a:rPr>
                        <a:t>Maahiskierros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435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18:00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Вечернее мероприятие около центра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День 3. </a:t>
            </a:r>
            <a:r>
              <a:rPr lang="ru-RU" sz="2400" b="1" dirty="0" err="1" smtClean="0">
                <a:solidFill>
                  <a:schemeClr val="tx1"/>
                </a:solidFill>
                <a:latin typeface="+mn-lt"/>
              </a:rPr>
              <a:t>Квесты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</a:rPr>
              <a:t>активный отдых</a:t>
            </a:r>
            <a:r>
              <a:rPr lang="ru-RU" sz="2800" b="1" dirty="0" smtClean="0">
                <a:solidFill>
                  <a:schemeClr val="tx1"/>
                </a:solidFill>
                <a:latin typeface="+mn-lt"/>
              </a:rPr>
              <a:t>.</a:t>
            </a:r>
            <a:r>
              <a:rPr lang="ru-RU" sz="3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+mn-lt"/>
              </a:rPr>
            </a:br>
            <a:endParaRPr lang="ru-RU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 l="22757" t="52329" r="15863" b="22192"/>
          <a:stretch>
            <a:fillRect/>
          </a:stretch>
        </p:blipFill>
        <p:spPr bwMode="auto">
          <a:xfrm>
            <a:off x="611560" y="1628800"/>
            <a:ext cx="81369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47664" y="3861048"/>
          <a:ext cx="6552728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427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12:00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Участие в квестах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14:00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Обед в ресторане Халтиа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14:30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Свободное время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79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15:00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Велопрогулка по территории парка с сопровождающим гидом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7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19:00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Свободное время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День 4. </a:t>
            </a:r>
            <a:r>
              <a:rPr lang="ru-RU" sz="2400" b="1" dirty="0" err="1" smtClean="0">
                <a:solidFill>
                  <a:schemeClr val="tx1"/>
                </a:solidFill>
              </a:rPr>
              <a:t>Нууксио</a:t>
            </a:r>
            <a:r>
              <a:rPr lang="ru-RU" sz="2400" b="1" dirty="0" smtClean="0">
                <a:solidFill>
                  <a:schemeClr val="tx1"/>
                </a:solidFill>
              </a:rPr>
              <a:t> – Хельсинки – Санкт-Петербург.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8686" t="51233" r="21956" b="21096"/>
          <a:stretch>
            <a:fillRect/>
          </a:stretch>
        </p:blipFill>
        <p:spPr bwMode="auto">
          <a:xfrm>
            <a:off x="1691680" y="1628800"/>
            <a:ext cx="626469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3992880"/>
          <a:ext cx="6096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10:00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Выезд из виллы Армас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11:00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Геокешинг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13:00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Отправление в Хельсинки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14:00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Прибытие на станцию </a:t>
                      </a: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Kamppi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4:15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Свободное время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16:00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Посадка на автобус </a:t>
                      </a: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LUX Express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23:30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Прибытие на Балтийский вокзал Санкт-Петербурга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520" y="2060848"/>
            <a:ext cx="4608512" cy="3672408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теоретические основы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резработки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проектирования туристского продукта в экологическом туризме с последующим проектированием туристского продукта национального парка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Нууксио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природного центра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Халтиа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русскоязычных туристов.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3501008"/>
            <a:ext cx="4211960" cy="122413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2. Дать общую характеристику национальных парков Финляндии.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5013176"/>
            <a:ext cx="4211960" cy="1584176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3. Разработать тур и презентацию по национальному парку </a:t>
            </a:r>
            <a:r>
              <a:rPr lang="ru-RU" dirty="0" err="1"/>
              <a:t>Нууксио</a:t>
            </a:r>
            <a:r>
              <a:rPr lang="ru-RU" dirty="0"/>
              <a:t> и  природному центру </a:t>
            </a:r>
            <a:r>
              <a:rPr lang="ru-RU" dirty="0" err="1"/>
              <a:t>Халтиа</a:t>
            </a:r>
            <a:r>
              <a:rPr lang="ru-RU" dirty="0"/>
              <a:t> для турфирм Санкт-Петербурга и Ленинградской области.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1916832"/>
            <a:ext cx="4139952" cy="1296144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1. Изучить теоретические основы разработки и проектирования туристского продукта в экологическом туризме.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220072" y="620688"/>
            <a:ext cx="3597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Задачи исследования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7" name="Стрелка вниз 16"/>
          <p:cNvSpPr/>
          <p:nvPr/>
        </p:nvSpPr>
        <p:spPr>
          <a:xfrm>
            <a:off x="6948264" y="1052736"/>
            <a:ext cx="360040" cy="720080"/>
          </a:xfrm>
          <a:prstGeom prst="downArrow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881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Овал 8"/>
          <p:cNvSpPr/>
          <p:nvPr/>
        </p:nvSpPr>
        <p:spPr>
          <a:xfrm>
            <a:off x="3491880" y="3068960"/>
            <a:ext cx="2304256" cy="1800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SWOT</a:t>
            </a:r>
            <a:r>
              <a:rPr lang="ru-RU" dirty="0" smtClean="0">
                <a:solidFill>
                  <a:schemeClr val="tx1"/>
                </a:solidFill>
              </a:rPr>
              <a:t> - анализ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+mn-lt"/>
              </a:rPr>
              <a:t>PEST - </a:t>
            </a:r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анализ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204864"/>
          <a:ext cx="9144000" cy="4248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2086303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Политические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факторы</a:t>
                      </a:r>
                    </a:p>
                    <a:p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Визовый режим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Поддержка Правительством продвижение экологического туризма и его финансирования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Рост напряжения между Россией и Евросоюзом.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0070C0">
                            <a:tint val="66000"/>
                            <a:satMod val="160000"/>
                          </a:srgbClr>
                        </a:gs>
                        <a:gs pos="50000">
                          <a:srgbClr val="0070C0">
                            <a:tint val="44500"/>
                            <a:satMod val="160000"/>
                          </a:srgbClr>
                        </a:gs>
                        <a:gs pos="100000">
                          <a:srgbClr val="0070C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Экономические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факторы</a:t>
                      </a:r>
                    </a:p>
                    <a:p>
                      <a:endParaRPr lang="ru-RU" sz="1600" b="1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Нестабильность рубля, перепады в курсах валют.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 Уровень располагаемых доходов туристов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lumMod val="75000"/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lumMod val="75000"/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lumMod val="75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1621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Социально-культурные</a:t>
                      </a:r>
                      <a:r>
                        <a:rPr lang="ru-RU" sz="32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факторы</a:t>
                      </a:r>
                    </a:p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- Рост спроса на экологические туры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- Заинтересованное отношение русских к импортным туристским продуктам.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400" dirty="0">
                          <a:latin typeface="Calibri"/>
                          <a:ea typeface="Times New Roman"/>
                          <a:cs typeface="Times New Roman"/>
                        </a:rPr>
                        <a:t>- Требование к качеству продукта и уровню сервиса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Технологические факторы</a:t>
                      </a:r>
                      <a:endParaRPr lang="ru-RU" sz="18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- Доступ к новейшим технологиям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r>
                        <a:rPr lang="ru-RU" sz="1600" dirty="0">
                          <a:latin typeface="Calibri"/>
                          <a:ea typeface="Times New Roman"/>
                          <a:cs typeface="Times New Roman"/>
                        </a:rPr>
                        <a:t>- Развитие и проникновение Интернета, развитие мобильных устройств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rgbClr val="7030A0">
                            <a:tint val="66000"/>
                            <a:satMod val="160000"/>
                          </a:srgbClr>
                        </a:gs>
                        <a:gs pos="50000">
                          <a:srgbClr val="7030A0">
                            <a:tint val="44500"/>
                            <a:satMod val="160000"/>
                          </a:srgbClr>
                        </a:gs>
                        <a:gs pos="100000">
                          <a:srgbClr val="7030A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498848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700" b="1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</a:rPr>
              <a:t>Себестоимость тура «Современная Финляндия», прямые расходы (цены указаны в рублях)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871842"/>
              </p:ext>
            </p:extLst>
          </p:nvPr>
        </p:nvGraphicFramePr>
        <p:xfrm>
          <a:off x="611560" y="2249489"/>
          <a:ext cx="8075240" cy="427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7620"/>
                <a:gridCol w="4037620"/>
              </a:tblGrid>
              <a:tr h="367082">
                <a:tc>
                  <a:txBody>
                    <a:bodyPr/>
                    <a:lstStyle/>
                    <a:p>
                      <a:pPr algn="just"/>
                      <a:r>
                        <a:rPr lang="ru-RU" sz="1400" b="1" i="1" dirty="0">
                          <a:latin typeface="Calibri"/>
                          <a:ea typeface="Times New Roman"/>
                          <a:cs typeface="Times New Roman"/>
                        </a:rPr>
                        <a:t>Название услуги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i="1">
                          <a:latin typeface="Times New Roman"/>
                          <a:ea typeface="Times New Roman"/>
                          <a:cs typeface="Times New Roman"/>
                        </a:rPr>
                        <a:t>Стоимость с человека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396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Переезд  Санкт-Петербург – Хельсинки (скоростной поезд </a:t>
                      </a: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Allegro</a:t>
                      </a: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2523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396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Переезд Хельсинки </a:t>
                      </a: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Kampi</a:t>
                      </a: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 – Санкт- Петербург – Балтийский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1425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Стоимость проживания в доме </a:t>
                      </a:r>
                      <a:r>
                        <a:rPr lang="en-US" sz="1400">
                          <a:latin typeface="Calibri"/>
                          <a:ea typeface="Times New Roman"/>
                          <a:cs typeface="Times New Roman"/>
                        </a:rPr>
                        <a:t>Villa Armas</a:t>
                      </a:r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  (3дня)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2736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Питание только в кафе (Хельсинки и центра Халтиа)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1254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Аренда камеры хранения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285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Экскурсионное обслуживание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1482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396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Услуги сопровождающего гида, русскоговорящего экскурсовода по Халтии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1140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Аренда автомобиля с водителем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1938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latin typeface="Calibri"/>
                          <a:ea typeface="Times New Roman"/>
                          <a:cs typeface="Times New Roman"/>
                        </a:rPr>
                        <a:t>Аренда велосипеда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1425 руб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7082">
                <a:tc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Итого:14208руб </a:t>
                      </a:r>
                      <a:r>
                        <a:rPr lang="ru-RU" sz="1800" b="1" i="1" dirty="0">
                          <a:latin typeface="Times New Roman"/>
                          <a:ea typeface="Times New Roman"/>
                          <a:cs typeface="Times New Roman"/>
                        </a:rPr>
                        <a:t>на человека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066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Калькуляция тура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819484"/>
              </p:ext>
            </p:extLst>
          </p:nvPr>
        </p:nvGraphicFramePr>
        <p:xfrm>
          <a:off x="251520" y="2204865"/>
          <a:ext cx="8640960" cy="424847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320480"/>
                <a:gridCol w="4320480"/>
              </a:tblGrid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/>
                        <a:t>Виды услуг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Стоимость на чел. (в руб.)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Транспортное обслуживание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 dirty="0" smtClean="0"/>
                        <a:t>5886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Услуги экскурсоводов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2622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Питание (только 3 обеда)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1254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Комиссия туроператору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2000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Аренда камеры хранения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285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Аренда велосипеда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1425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Проживание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2736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069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Продвижение тура (реклама)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ru-RU" sz="1400"/>
                        <a:t>800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211">
                <a:tc gridSpan="2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ru-RU" sz="1800" b="1" dirty="0"/>
                        <a:t>Итого: </a:t>
                      </a:r>
                      <a:r>
                        <a:rPr lang="ru-RU" sz="1800" b="1" dirty="0" smtClean="0"/>
                        <a:t>17008 </a:t>
                      </a:r>
                      <a:r>
                        <a:rPr lang="ru-RU" sz="1800" b="1" dirty="0"/>
                        <a:t>руб на </a:t>
                      </a:r>
                      <a:r>
                        <a:rPr lang="ru-RU" sz="1800" b="1" dirty="0" smtClean="0"/>
                        <a:t>человека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4139952" cy="1944216"/>
          </a:xfrm>
          <a:ln>
            <a:solidFill>
              <a:srgbClr val="FF66CC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По расчетам тур составлен в большей степени для студентов, но это лишь как образец. Для каждого клиента и случая представляется дополнительная возможна корректировка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139952" y="2996952"/>
            <a:ext cx="1224136" cy="1080120"/>
          </a:xfrm>
          <a:prstGeom prst="rightArrow">
            <a:avLst/>
          </a:prstGeom>
          <a:gradFill flip="none" rotWithShape="1">
            <a:gsLst>
              <a:gs pos="0">
                <a:srgbClr val="FF66CC">
                  <a:tint val="66000"/>
                  <a:satMod val="160000"/>
                </a:srgbClr>
              </a:gs>
              <a:gs pos="50000">
                <a:srgbClr val="FF66CC">
                  <a:tint val="44500"/>
                  <a:satMod val="160000"/>
                </a:srgbClr>
              </a:gs>
              <a:gs pos="100000">
                <a:srgbClr val="FF66CC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64088" y="1988840"/>
            <a:ext cx="3600400" cy="324036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Тур находится в средней ценовой категории и обладает всем необходимым для дальнейшего развития и внедрения его на рынок туристских услуг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2483768" y="908720"/>
            <a:ext cx="2088232" cy="223224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627784" y="1196752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Данный тур совмещает в себе как познавательный так и экологический туризм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9635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Основные потребительские свойства туристского продукта </a:t>
            </a:r>
            <a:endParaRPr lang="ru-RU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21475" t="23562" r="16825" b="15068"/>
          <a:stretch>
            <a:fillRect/>
          </a:stretch>
        </p:blipFill>
        <p:spPr bwMode="auto">
          <a:xfrm>
            <a:off x="899592" y="1916832"/>
            <a:ext cx="7488832" cy="403244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73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Национальные парки Финляндии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492896"/>
            <a:ext cx="2988840" cy="4064464"/>
          </a:xfrm>
          <a:ln w="19050">
            <a:solidFill>
              <a:srgbClr val="92D05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   На сегодняшний день, в стране создано 19 заповедников и 39 национальных парков, преследующих главную цель – защиту природы.</a:t>
            </a:r>
          </a:p>
          <a:p>
            <a:endParaRPr lang="ru-RU" dirty="0"/>
          </a:p>
        </p:txBody>
      </p:sp>
      <p:pic>
        <p:nvPicPr>
          <p:cNvPr id="5" name="Рисунок 4" descr="Kansallispuistot_eng_2014-0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1"/>
            <a:ext cx="3275856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Капля 10"/>
          <p:cNvSpPr/>
          <p:nvPr/>
        </p:nvSpPr>
        <p:spPr>
          <a:xfrm rot="430003">
            <a:off x="6870444" y="1915090"/>
            <a:ext cx="1917904" cy="1944216"/>
          </a:xfrm>
          <a:prstGeom prst="teardrop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Более 2 миллионов человек посетили национальные парки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_33c60ed331fbfc450e7e9bb8b591b6c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0705" y="2564904"/>
            <a:ext cx="5753295" cy="3717032"/>
          </a:xfrm>
        </p:spPr>
      </p:pic>
      <p:sp>
        <p:nvSpPr>
          <p:cNvPr id="5" name="Прямоугольник с одним вырезанным углом 4"/>
          <p:cNvSpPr/>
          <p:nvPr/>
        </p:nvSpPr>
        <p:spPr>
          <a:xfrm>
            <a:off x="115153" y="647415"/>
            <a:ext cx="4703284" cy="2420289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Следует отметить, что наиболее любимыми и посещаемыми финнами и гостями страны стали такие парки как </a:t>
            </a:r>
            <a:r>
              <a:rPr lang="ru-RU" dirty="0" err="1">
                <a:solidFill>
                  <a:schemeClr val="tx1"/>
                </a:solidFill>
              </a:rPr>
              <a:t>Паллас-Юллястунтури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Оуланка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Урхо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Кекконен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Нууксио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Пюхя-Луосто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Реповеси</a:t>
            </a:r>
            <a:r>
              <a:rPr lang="ru-RU" dirty="0">
                <a:solidFill>
                  <a:schemeClr val="tx1"/>
                </a:solidFill>
              </a:rPr>
              <a:t>, Прибрежные острова, Архипелаг </a:t>
            </a:r>
            <a:r>
              <a:rPr lang="ru-RU" dirty="0" err="1">
                <a:solidFill>
                  <a:schemeClr val="tx1"/>
                </a:solidFill>
              </a:rPr>
              <a:t>Таммисаари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6" name="Капля 5"/>
          <p:cNvSpPr/>
          <p:nvPr/>
        </p:nvSpPr>
        <p:spPr>
          <a:xfrm>
            <a:off x="-252536" y="3284984"/>
            <a:ext cx="3851920" cy="4104456"/>
          </a:xfrm>
          <a:prstGeom prst="teardro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3717032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Кроме того, число посетителей национального парка </a:t>
            </a:r>
            <a:r>
              <a:rPr lang="ru-RU" dirty="0" err="1"/>
              <a:t>Нууксио</a:t>
            </a:r>
            <a:r>
              <a:rPr lang="ru-RU" dirty="0"/>
              <a:t> имела рекордные показатели увеличения посещаемости,  повысилось на 43% по сравнению с предыдущим годом и составило 267.400 тыс. посетителей</a:t>
            </a:r>
            <a:r>
              <a:rPr lang="ru-RU" i="1" dirty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43528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Главное лесное управление Финляндии</a:t>
            </a:r>
            <a:endParaRPr lang="ru-RU" sz="32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4" name="Содержимое 3" descr="l_1.pn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934" r="7596"/>
          <a:stretch>
            <a:fillRect/>
          </a:stretch>
        </p:blipFill>
        <p:spPr>
          <a:xfrm>
            <a:off x="3347864" y="2420888"/>
            <a:ext cx="2160240" cy="1599059"/>
          </a:xfrm>
          <a:prstGeom prst="rect">
            <a:avLst/>
          </a:prstGeom>
        </p:spPr>
      </p:pic>
      <p:sp>
        <p:nvSpPr>
          <p:cNvPr id="6" name="Выноска-облако 5"/>
          <p:cNvSpPr/>
          <p:nvPr/>
        </p:nvSpPr>
        <p:spPr>
          <a:xfrm>
            <a:off x="5436096" y="1556792"/>
            <a:ext cx="3384376" cy="2304256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Каждый евро, инвестируемый в национальные парки приносит 10 евро в местный бюджет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132856"/>
            <a:ext cx="3168352" cy="429309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Главное лесное управление Финляндии – государственное предприятие, которое управляет национальными парками, а также несет ответственность за использование этих территорий таким образом, чтобы они приносили максимально возможную пользу финскому обществу.</a:t>
            </a:r>
          </a:p>
        </p:txBody>
      </p:sp>
      <p:pic>
        <p:nvPicPr>
          <p:cNvPr id="10" name="Рисунок 9" descr="World___other_world_Nuuksio_National_Park__Finland_061153_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4095074"/>
            <a:ext cx="3995936" cy="249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2204864"/>
          <a:ext cx="889248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нутый угол 7"/>
          <p:cNvSpPr/>
          <p:nvPr/>
        </p:nvSpPr>
        <p:spPr>
          <a:xfrm rot="21215324">
            <a:off x="135541" y="624701"/>
            <a:ext cx="2796053" cy="2584262"/>
          </a:xfrm>
          <a:prstGeom prst="foldedCorner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Евросоюз увеличил финансовую поддержку более чем в 2 раза в течение 5 </a:t>
            </a:r>
            <a:r>
              <a:rPr lang="ru-RU" dirty="0" smtClean="0">
                <a:solidFill>
                  <a:schemeClr val="tx1"/>
                </a:solidFill>
              </a:rPr>
              <a:t>лет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.Сумма </a:t>
            </a:r>
            <a:r>
              <a:rPr lang="ru-RU" dirty="0">
                <a:solidFill>
                  <a:schemeClr val="tx1"/>
                </a:solidFill>
              </a:rPr>
              <a:t>финансирования увеличилась с 2.1 </a:t>
            </a:r>
            <a:r>
              <a:rPr lang="ru-RU" dirty="0" err="1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 евро до 5.2 </a:t>
            </a:r>
            <a:r>
              <a:rPr lang="ru-RU" dirty="0" err="1">
                <a:solidFill>
                  <a:schemeClr val="tx1"/>
                </a:solidFill>
              </a:rPr>
              <a:t>млн</a:t>
            </a:r>
            <a:r>
              <a:rPr lang="ru-RU" dirty="0">
                <a:solidFill>
                  <a:schemeClr val="tx1"/>
                </a:solidFill>
              </a:rPr>
              <a:t> евро в 2014 евро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645024"/>
            <a:ext cx="3528392" cy="3212976"/>
          </a:xfrm>
          <a:prstGeom prst="roundRect">
            <a:avLst/>
          </a:prstGeom>
          <a:gradFill flip="none" rotWithShape="1">
            <a:gsLst>
              <a:gs pos="0">
                <a:srgbClr val="99FF99">
                  <a:shade val="30000"/>
                  <a:satMod val="115000"/>
                </a:srgbClr>
              </a:gs>
              <a:gs pos="50000">
                <a:srgbClr val="99FF99">
                  <a:shade val="67500"/>
                  <a:satMod val="115000"/>
                </a:srgbClr>
              </a:gs>
              <a:gs pos="100000">
                <a:srgbClr val="99FF99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Территория парков обычно занимает территорию несколько сотен квадратных километров и представляет собой единое комплексное пространство с полностью сохраненной флорой и фауной, свойственной данной местности.</a:t>
            </a:r>
          </a:p>
        </p:txBody>
      </p:sp>
      <p:pic>
        <p:nvPicPr>
          <p:cNvPr id="5" name="Рисунок 4" descr="helsinki-nuuksio-1-outdoors.f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2488" y="3356992"/>
            <a:ext cx="5251512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resize_DSC0225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4704"/>
            <a:ext cx="4392488" cy="294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 rot="378316">
            <a:off x="5823347" y="1925998"/>
            <a:ext cx="2867852" cy="1421829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День, проведенный на природе дает больше возможностей и пользы, чем спортзал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69269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Национальные парки Финляндии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1093</TotalTime>
  <Words>1930</Words>
  <Application>Microsoft Office PowerPoint</Application>
  <PresentationFormat>Экран (4:3)</PresentationFormat>
  <Paragraphs>299</Paragraphs>
  <Slides>34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Calibri</vt:lpstr>
      <vt:lpstr>Georgia</vt:lpstr>
      <vt:lpstr>Times New Roman</vt:lpstr>
      <vt:lpstr>Trebuchet MS</vt:lpstr>
      <vt:lpstr>Wingdings 2</vt:lpstr>
      <vt:lpstr>Городская</vt:lpstr>
      <vt:lpstr>Worksheet</vt:lpstr>
      <vt:lpstr>КУРСОВАЯ РАБОТА</vt:lpstr>
      <vt:lpstr>Актуальность исследования</vt:lpstr>
      <vt:lpstr>Презентация PowerPoint</vt:lpstr>
      <vt:lpstr> </vt:lpstr>
      <vt:lpstr>Национальные парки Финляндии </vt:lpstr>
      <vt:lpstr>Презентация PowerPoint</vt:lpstr>
      <vt:lpstr>Главное лесное управление Финляндии</vt:lpstr>
      <vt:lpstr>Презентация PowerPoint</vt:lpstr>
      <vt:lpstr>Презентация PowerPoint</vt:lpstr>
      <vt:lpstr>Общие правила поведения в национальных парках Финлянлдии</vt:lpstr>
      <vt:lpstr>Презентация PowerPoint</vt:lpstr>
      <vt:lpstr>Национальный парк Нууксио</vt:lpstr>
      <vt:lpstr>Презентация PowerPoint</vt:lpstr>
      <vt:lpstr>Презентация PowerPoint</vt:lpstr>
      <vt:lpstr>Презентация PowerPoint</vt:lpstr>
      <vt:lpstr>Кольцевые маршруты национального парка Нууксио и их характеристика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Активный отдых в Нууксио</vt:lpstr>
      <vt:lpstr>Презентация PowerPoint</vt:lpstr>
      <vt:lpstr>Презентация PowerPoint</vt:lpstr>
      <vt:lpstr> День 1. Санкт-Петербург – Хельсинки – Эспоо – Нууксио. </vt:lpstr>
      <vt:lpstr> День 2. Нууксио – Халтиа – Нууксио. </vt:lpstr>
      <vt:lpstr> День 3. Квесты, активный отдых. </vt:lpstr>
      <vt:lpstr> День 4. Нууксио – Хельсинки – Санкт-Петербург. </vt:lpstr>
      <vt:lpstr>Презентация PowerPoint</vt:lpstr>
      <vt:lpstr>PEST - анализ</vt:lpstr>
      <vt:lpstr> Себестоимость тура «Современная Финляндия», прямые расходы (цены указаны в рублях) </vt:lpstr>
      <vt:lpstr>Калькуляция тура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КУРСОВАЯ РАБОТА</dc:title>
  <dc:creator>Олег</dc:creator>
  <cp:lastModifiedBy>олег самсонов</cp:lastModifiedBy>
  <cp:revision>242</cp:revision>
  <dcterms:created xsi:type="dcterms:W3CDTF">2015-05-11T20:13:24Z</dcterms:created>
  <dcterms:modified xsi:type="dcterms:W3CDTF">2020-05-25T13:47:44Z</dcterms:modified>
</cp:coreProperties>
</file>